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29"/>
  </p:notesMasterIdLst>
  <p:handoutMasterIdLst>
    <p:handoutMasterId r:id="rId30"/>
  </p:handoutMasterIdLst>
  <p:sldIdLst>
    <p:sldId id="256" r:id="rId3"/>
    <p:sldId id="347" r:id="rId4"/>
    <p:sldId id="258" r:id="rId5"/>
    <p:sldId id="312" r:id="rId6"/>
    <p:sldId id="260" r:id="rId7"/>
    <p:sldId id="262" r:id="rId8"/>
    <p:sldId id="263" r:id="rId9"/>
    <p:sldId id="265" r:id="rId10"/>
    <p:sldId id="266" r:id="rId11"/>
    <p:sldId id="268" r:id="rId12"/>
    <p:sldId id="269" r:id="rId13"/>
    <p:sldId id="348" r:id="rId14"/>
    <p:sldId id="271" r:id="rId15"/>
    <p:sldId id="272" r:id="rId16"/>
    <p:sldId id="330" r:id="rId17"/>
    <p:sldId id="316" r:id="rId18"/>
    <p:sldId id="275" r:id="rId19"/>
    <p:sldId id="317" r:id="rId20"/>
    <p:sldId id="331" r:id="rId21"/>
    <p:sldId id="332" r:id="rId22"/>
    <p:sldId id="333" r:id="rId23"/>
    <p:sldId id="278" r:id="rId24"/>
    <p:sldId id="318" r:id="rId25"/>
    <p:sldId id="319" r:id="rId26"/>
    <p:sldId id="280" r:id="rId27"/>
    <p:sldId id="39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3399"/>
    <a:srgbClr val="6666CC"/>
    <a:srgbClr val="38F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0" autoAdjust="0"/>
    <p:restoredTop sz="93858" autoAdjust="0"/>
  </p:normalViewPr>
  <p:slideViewPr>
    <p:cSldViewPr>
      <p:cViewPr>
        <p:scale>
          <a:sx n="91" d="100"/>
          <a:sy n="91" d="100"/>
        </p:scale>
        <p:origin x="240"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iagrams/_rels/data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3FE69-6D24-1B49-B8F5-47CFEB6421DF}"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D6FDBE2-044C-D946-AF66-4E6D1EAAC546}">
      <dgm:prSet/>
      <dgm:spPr/>
      <dgm:t>
        <a:bodyPr/>
        <a:lstStyle/>
        <a:p>
          <a:pPr rtl="0"/>
          <a:r>
            <a:rPr lang="en-US" dirty="0"/>
            <a:t>Each thread has:</a:t>
          </a:r>
        </a:p>
      </dgm:t>
    </dgm:pt>
    <dgm:pt modelId="{0C034ED2-9521-1B46-8D37-35A152C771D9}" type="parTrans" cxnId="{5B3C6F0C-0F90-AA4F-8D06-A3770335ED96}">
      <dgm:prSet/>
      <dgm:spPr/>
      <dgm:t>
        <a:bodyPr/>
        <a:lstStyle/>
        <a:p>
          <a:endParaRPr lang="en-US"/>
        </a:p>
      </dgm:t>
    </dgm:pt>
    <dgm:pt modelId="{F2104036-C024-8C42-9434-0BB4743791EF}" type="sibTrans" cxnId="{5B3C6F0C-0F90-AA4F-8D06-A3770335ED96}">
      <dgm:prSet/>
      <dgm:spPr/>
      <dgm:t>
        <a:bodyPr/>
        <a:lstStyle/>
        <a:p>
          <a:endParaRPr lang="en-US"/>
        </a:p>
      </dgm:t>
    </dgm:pt>
    <dgm:pt modelId="{49DD2062-7C67-9D4E-A6C0-A4F6C65106E7}">
      <dgm:prSet/>
      <dgm:spPr/>
      <dgm:t>
        <a:bodyPr/>
        <a:lstStyle/>
        <a:p>
          <a:pPr rtl="0"/>
          <a:r>
            <a:rPr lang="en-US" dirty="0"/>
            <a:t>An execution state (Running, Ready, etc.)</a:t>
          </a:r>
        </a:p>
      </dgm:t>
    </dgm:pt>
    <dgm:pt modelId="{03EF178E-485E-444B-B4CF-2446D801B317}" type="parTrans" cxnId="{B41FF676-8C39-0241-8B4C-3D60670E8EB5}">
      <dgm:prSet/>
      <dgm:spPr/>
      <dgm:t>
        <a:bodyPr/>
        <a:lstStyle/>
        <a:p>
          <a:endParaRPr lang="en-US"/>
        </a:p>
      </dgm:t>
    </dgm:pt>
    <dgm:pt modelId="{0613634A-EF56-D64F-AD59-8999790F6090}" type="sibTrans" cxnId="{B41FF676-8C39-0241-8B4C-3D60670E8EB5}">
      <dgm:prSet/>
      <dgm:spPr/>
      <dgm:t>
        <a:bodyPr/>
        <a:lstStyle/>
        <a:p>
          <a:endParaRPr lang="en-US"/>
        </a:p>
      </dgm:t>
    </dgm:pt>
    <dgm:pt modelId="{4355AE52-8070-0C48-81BD-42FC0AA13B04}">
      <dgm:prSet/>
      <dgm:spPr/>
      <dgm:t>
        <a:bodyPr/>
        <a:lstStyle/>
        <a:p>
          <a:pPr rtl="0"/>
          <a:r>
            <a:rPr lang="en-US" dirty="0"/>
            <a:t>A saved thread context when not running</a:t>
          </a:r>
        </a:p>
      </dgm:t>
    </dgm:pt>
    <dgm:pt modelId="{92CC476F-D53A-BC45-A22A-A5E577E991C6}" type="parTrans" cxnId="{BA99F35D-F315-B64A-B2FA-A9CC6CC3E61A}">
      <dgm:prSet/>
      <dgm:spPr/>
      <dgm:t>
        <a:bodyPr/>
        <a:lstStyle/>
        <a:p>
          <a:endParaRPr lang="en-US"/>
        </a:p>
      </dgm:t>
    </dgm:pt>
    <dgm:pt modelId="{2264E98C-F2FA-944E-8B55-A8BEB23316E0}" type="sibTrans" cxnId="{BA99F35D-F315-B64A-B2FA-A9CC6CC3E61A}">
      <dgm:prSet/>
      <dgm:spPr/>
      <dgm:t>
        <a:bodyPr/>
        <a:lstStyle/>
        <a:p>
          <a:endParaRPr lang="en-US"/>
        </a:p>
      </dgm:t>
    </dgm:pt>
    <dgm:pt modelId="{890DC9E8-3B3E-864E-A4AF-795D59B4B4CF}">
      <dgm:prSet/>
      <dgm:spPr/>
      <dgm:t>
        <a:bodyPr/>
        <a:lstStyle/>
        <a:p>
          <a:pPr rtl="0"/>
          <a:r>
            <a:rPr lang="en-US" dirty="0"/>
            <a:t>An execution stack</a:t>
          </a:r>
        </a:p>
      </dgm:t>
    </dgm:pt>
    <dgm:pt modelId="{AAF4AC6E-2567-C34E-A87E-2D33DA449641}" type="parTrans" cxnId="{29DDDDDC-6775-0E4D-A0ED-BB689C0ADED6}">
      <dgm:prSet/>
      <dgm:spPr/>
      <dgm:t>
        <a:bodyPr/>
        <a:lstStyle/>
        <a:p>
          <a:endParaRPr lang="en-US"/>
        </a:p>
      </dgm:t>
    </dgm:pt>
    <dgm:pt modelId="{510B5EB9-6AEC-F943-AF5B-AB983733739A}" type="sibTrans" cxnId="{29DDDDDC-6775-0E4D-A0ED-BB689C0ADED6}">
      <dgm:prSet/>
      <dgm:spPr/>
      <dgm:t>
        <a:bodyPr/>
        <a:lstStyle/>
        <a:p>
          <a:endParaRPr lang="en-US"/>
        </a:p>
      </dgm:t>
    </dgm:pt>
    <dgm:pt modelId="{2BC1316B-0411-5246-A176-EC0C463C5CEB}">
      <dgm:prSet/>
      <dgm:spPr/>
      <dgm:t>
        <a:bodyPr/>
        <a:lstStyle/>
        <a:p>
          <a:pPr rtl="0"/>
          <a:r>
            <a:rPr lang="en-US" dirty="0"/>
            <a:t>Some per-thread static storage for local variables</a:t>
          </a:r>
        </a:p>
      </dgm:t>
    </dgm:pt>
    <dgm:pt modelId="{E4BBBBD0-FDD9-1646-8A75-DC9703F771D0}" type="parTrans" cxnId="{3EDC08E8-5384-EE4D-8DAF-228782216A8A}">
      <dgm:prSet/>
      <dgm:spPr/>
      <dgm:t>
        <a:bodyPr/>
        <a:lstStyle/>
        <a:p>
          <a:endParaRPr lang="en-US"/>
        </a:p>
      </dgm:t>
    </dgm:pt>
    <dgm:pt modelId="{172371D8-5807-814A-B5B9-17F05F1A7746}" type="sibTrans" cxnId="{3EDC08E8-5384-EE4D-8DAF-228782216A8A}">
      <dgm:prSet/>
      <dgm:spPr/>
      <dgm:t>
        <a:bodyPr/>
        <a:lstStyle/>
        <a:p>
          <a:endParaRPr lang="en-US"/>
        </a:p>
      </dgm:t>
    </dgm:pt>
    <dgm:pt modelId="{741B2E95-EC62-3E45-9B75-41EA9ED65D20}">
      <dgm:prSet/>
      <dgm:spPr/>
      <dgm:t>
        <a:bodyPr/>
        <a:lstStyle/>
        <a:p>
          <a:pPr rtl="0"/>
          <a:r>
            <a:rPr lang="en-US" dirty="0"/>
            <a:t>Access to the memory and resources of its processes, shared with all other threads in that process</a:t>
          </a:r>
        </a:p>
      </dgm:t>
    </dgm:pt>
    <dgm:pt modelId="{CB728BB5-4A17-DF44-87C5-0DE31F870D10}" type="parTrans" cxnId="{2D5A94CD-5BC9-884A-A532-5DDC5C551573}">
      <dgm:prSet/>
      <dgm:spPr/>
      <dgm:t>
        <a:bodyPr/>
        <a:lstStyle/>
        <a:p>
          <a:endParaRPr lang="en-US"/>
        </a:p>
      </dgm:t>
    </dgm:pt>
    <dgm:pt modelId="{8EFE1291-B1E4-2840-8592-6C089E5953F2}" type="sibTrans" cxnId="{2D5A94CD-5BC9-884A-A532-5DDC5C551573}">
      <dgm:prSet/>
      <dgm:spPr/>
      <dgm:t>
        <a:bodyPr/>
        <a:lstStyle/>
        <a:p>
          <a:endParaRPr lang="en-US"/>
        </a:p>
      </dgm:t>
    </dgm:pt>
    <dgm:pt modelId="{50825A7A-F96C-8748-8EAC-3F49A06BD7C7}" type="pres">
      <dgm:prSet presAssocID="{9CF3FE69-6D24-1B49-B8F5-47CFEB6421DF}" presName="linear" presStyleCnt="0">
        <dgm:presLayoutVars>
          <dgm:dir/>
          <dgm:animLvl val="lvl"/>
          <dgm:resizeHandles val="exact"/>
        </dgm:presLayoutVars>
      </dgm:prSet>
      <dgm:spPr/>
    </dgm:pt>
    <dgm:pt modelId="{201D5F21-1DB1-104C-AE9A-CBE95FAE25C1}" type="pres">
      <dgm:prSet presAssocID="{7D6FDBE2-044C-D946-AF66-4E6D1EAAC546}" presName="parentLin" presStyleCnt="0"/>
      <dgm:spPr/>
    </dgm:pt>
    <dgm:pt modelId="{6683806C-140C-074A-8B5B-FDCCA9146C25}" type="pres">
      <dgm:prSet presAssocID="{7D6FDBE2-044C-D946-AF66-4E6D1EAAC546}" presName="parentLeftMargin" presStyleLbl="node1" presStyleIdx="0" presStyleCnt="1"/>
      <dgm:spPr/>
    </dgm:pt>
    <dgm:pt modelId="{5E289D48-2C1F-DB42-885C-FA72D3EFD61D}" type="pres">
      <dgm:prSet presAssocID="{7D6FDBE2-044C-D946-AF66-4E6D1EAAC546}" presName="parentText" presStyleLbl="node1" presStyleIdx="0" presStyleCnt="1">
        <dgm:presLayoutVars>
          <dgm:chMax val="0"/>
          <dgm:bulletEnabled val="1"/>
        </dgm:presLayoutVars>
      </dgm:prSet>
      <dgm:spPr/>
    </dgm:pt>
    <dgm:pt modelId="{90C74369-D664-AD40-8D6C-0392A0591598}" type="pres">
      <dgm:prSet presAssocID="{7D6FDBE2-044C-D946-AF66-4E6D1EAAC546}" presName="negativeSpace" presStyleCnt="0"/>
      <dgm:spPr/>
    </dgm:pt>
    <dgm:pt modelId="{03E24D38-E902-DF4A-817F-AECD509B69DC}" type="pres">
      <dgm:prSet presAssocID="{7D6FDBE2-044C-D946-AF66-4E6D1EAAC546}" presName="childText" presStyleLbl="conFgAcc1" presStyleIdx="0" presStyleCnt="1">
        <dgm:presLayoutVars>
          <dgm:bulletEnabled val="1"/>
        </dgm:presLayoutVars>
      </dgm:prSet>
      <dgm:spPr/>
    </dgm:pt>
  </dgm:ptLst>
  <dgm:cxnLst>
    <dgm:cxn modelId="{5B3C6F0C-0F90-AA4F-8D06-A3770335ED96}" srcId="{9CF3FE69-6D24-1B49-B8F5-47CFEB6421DF}" destId="{7D6FDBE2-044C-D946-AF66-4E6D1EAAC546}" srcOrd="0" destOrd="0" parTransId="{0C034ED2-9521-1B46-8D37-35A152C771D9}" sibTransId="{F2104036-C024-8C42-9434-0BB4743791EF}"/>
    <dgm:cxn modelId="{AB2C4125-1CE6-E649-9700-85E000F14862}" type="presOf" srcId="{7D6FDBE2-044C-D946-AF66-4E6D1EAAC546}" destId="{6683806C-140C-074A-8B5B-FDCCA9146C25}" srcOrd="0" destOrd="0" presId="urn:microsoft.com/office/officeart/2005/8/layout/list1"/>
    <dgm:cxn modelId="{BA99F35D-F315-B64A-B2FA-A9CC6CC3E61A}" srcId="{7D6FDBE2-044C-D946-AF66-4E6D1EAAC546}" destId="{4355AE52-8070-0C48-81BD-42FC0AA13B04}" srcOrd="1" destOrd="0" parTransId="{92CC476F-D53A-BC45-A22A-A5E577E991C6}" sibTransId="{2264E98C-F2FA-944E-8B55-A8BEB23316E0}"/>
    <dgm:cxn modelId="{E349C549-9D15-C44B-9117-680E8921441B}" type="presOf" srcId="{2BC1316B-0411-5246-A176-EC0C463C5CEB}" destId="{03E24D38-E902-DF4A-817F-AECD509B69DC}" srcOrd="0" destOrd="3" presId="urn:microsoft.com/office/officeart/2005/8/layout/list1"/>
    <dgm:cxn modelId="{B1803D6E-242A-824E-849F-783D0007B9AD}" type="presOf" srcId="{7D6FDBE2-044C-D946-AF66-4E6D1EAAC546}" destId="{5E289D48-2C1F-DB42-885C-FA72D3EFD61D}" srcOrd="1" destOrd="0" presId="urn:microsoft.com/office/officeart/2005/8/layout/list1"/>
    <dgm:cxn modelId="{95FBD44F-B263-7B47-BC55-2571B7C50EF2}" type="presOf" srcId="{49DD2062-7C67-9D4E-A6C0-A4F6C65106E7}" destId="{03E24D38-E902-DF4A-817F-AECD509B69DC}" srcOrd="0" destOrd="0" presId="urn:microsoft.com/office/officeart/2005/8/layout/list1"/>
    <dgm:cxn modelId="{B41FF676-8C39-0241-8B4C-3D60670E8EB5}" srcId="{7D6FDBE2-044C-D946-AF66-4E6D1EAAC546}" destId="{49DD2062-7C67-9D4E-A6C0-A4F6C65106E7}" srcOrd="0" destOrd="0" parTransId="{03EF178E-485E-444B-B4CF-2446D801B317}" sibTransId="{0613634A-EF56-D64F-AD59-8999790F6090}"/>
    <dgm:cxn modelId="{FB680583-2014-7B45-808E-A5DFD4B63FA8}" type="presOf" srcId="{9CF3FE69-6D24-1B49-B8F5-47CFEB6421DF}" destId="{50825A7A-F96C-8748-8EAC-3F49A06BD7C7}" srcOrd="0" destOrd="0" presId="urn:microsoft.com/office/officeart/2005/8/layout/list1"/>
    <dgm:cxn modelId="{A64D3BA1-F56C-514E-BA64-C37B2AFBD908}" type="presOf" srcId="{4355AE52-8070-0C48-81BD-42FC0AA13B04}" destId="{03E24D38-E902-DF4A-817F-AECD509B69DC}" srcOrd="0" destOrd="1" presId="urn:microsoft.com/office/officeart/2005/8/layout/list1"/>
    <dgm:cxn modelId="{CBF2DCB3-103A-F048-AB9E-043E6AE644FC}" type="presOf" srcId="{890DC9E8-3B3E-864E-A4AF-795D59B4B4CF}" destId="{03E24D38-E902-DF4A-817F-AECD509B69DC}" srcOrd="0" destOrd="2" presId="urn:microsoft.com/office/officeart/2005/8/layout/list1"/>
    <dgm:cxn modelId="{A77D76B6-27A4-C343-9F62-5946FA29AF55}" type="presOf" srcId="{741B2E95-EC62-3E45-9B75-41EA9ED65D20}" destId="{03E24D38-E902-DF4A-817F-AECD509B69DC}" srcOrd="0" destOrd="4" presId="urn:microsoft.com/office/officeart/2005/8/layout/list1"/>
    <dgm:cxn modelId="{2D5A94CD-5BC9-884A-A532-5DDC5C551573}" srcId="{7D6FDBE2-044C-D946-AF66-4E6D1EAAC546}" destId="{741B2E95-EC62-3E45-9B75-41EA9ED65D20}" srcOrd="4" destOrd="0" parTransId="{CB728BB5-4A17-DF44-87C5-0DE31F870D10}" sibTransId="{8EFE1291-B1E4-2840-8592-6C089E5953F2}"/>
    <dgm:cxn modelId="{29DDDDDC-6775-0E4D-A0ED-BB689C0ADED6}" srcId="{7D6FDBE2-044C-D946-AF66-4E6D1EAAC546}" destId="{890DC9E8-3B3E-864E-A4AF-795D59B4B4CF}" srcOrd="2" destOrd="0" parTransId="{AAF4AC6E-2567-C34E-A87E-2D33DA449641}" sibTransId="{510B5EB9-6AEC-F943-AF5B-AB983733739A}"/>
    <dgm:cxn modelId="{3EDC08E8-5384-EE4D-8DAF-228782216A8A}" srcId="{7D6FDBE2-044C-D946-AF66-4E6D1EAAC546}" destId="{2BC1316B-0411-5246-A176-EC0C463C5CEB}" srcOrd="3" destOrd="0" parTransId="{E4BBBBD0-FDD9-1646-8A75-DC9703F771D0}" sibTransId="{172371D8-5807-814A-B5B9-17F05F1A7746}"/>
    <dgm:cxn modelId="{42866DD1-172F-2F4D-B861-7B0AFD8BBC01}" type="presParOf" srcId="{50825A7A-F96C-8748-8EAC-3F49A06BD7C7}" destId="{201D5F21-1DB1-104C-AE9A-CBE95FAE25C1}" srcOrd="0" destOrd="0" presId="urn:microsoft.com/office/officeart/2005/8/layout/list1"/>
    <dgm:cxn modelId="{5C979B3D-BECF-504D-A003-CAC4280358E4}" type="presParOf" srcId="{201D5F21-1DB1-104C-AE9A-CBE95FAE25C1}" destId="{6683806C-140C-074A-8B5B-FDCCA9146C25}" srcOrd="0" destOrd="0" presId="urn:microsoft.com/office/officeart/2005/8/layout/list1"/>
    <dgm:cxn modelId="{FBB1C627-0586-9A48-A0EC-3E73F74F839A}" type="presParOf" srcId="{201D5F21-1DB1-104C-AE9A-CBE95FAE25C1}" destId="{5E289D48-2C1F-DB42-885C-FA72D3EFD61D}" srcOrd="1" destOrd="0" presId="urn:microsoft.com/office/officeart/2005/8/layout/list1"/>
    <dgm:cxn modelId="{9FE1803D-943B-D847-B337-952BF2869996}" type="presParOf" srcId="{50825A7A-F96C-8748-8EAC-3F49A06BD7C7}" destId="{90C74369-D664-AD40-8D6C-0392A0591598}" srcOrd="1" destOrd="0" presId="urn:microsoft.com/office/officeart/2005/8/layout/list1"/>
    <dgm:cxn modelId="{DB58FAEE-C5BB-EC4D-AEFA-1DACA28730B1}" type="presParOf" srcId="{50825A7A-F96C-8748-8EAC-3F49A06BD7C7}" destId="{03E24D38-E902-DF4A-817F-AECD509B69D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612792-3CCB-3147-AB6A-564A067D979F}"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AFA0CC6C-5A11-3541-A96B-BBB9E8F10083}">
      <dgm:prSet custT="1"/>
      <dgm:spPr/>
      <dgm:t>
        <a:bodyPr/>
        <a:lstStyle/>
        <a:p>
          <a:pPr rtl="0"/>
          <a:r>
            <a:rPr lang="en-US" sz="1800" dirty="0"/>
            <a:t>Takes less time to create a new thread than a process</a:t>
          </a:r>
        </a:p>
      </dgm:t>
    </dgm:pt>
    <dgm:pt modelId="{0051A69D-4669-124D-85A6-0A75C8565B53}" type="parTrans" cxnId="{EE406D00-A366-AB41-B013-79960A0EF781}">
      <dgm:prSet/>
      <dgm:spPr/>
      <dgm:t>
        <a:bodyPr/>
        <a:lstStyle/>
        <a:p>
          <a:endParaRPr lang="en-US"/>
        </a:p>
      </dgm:t>
    </dgm:pt>
    <dgm:pt modelId="{89B2846F-B036-B845-98E7-5447983B519B}" type="sibTrans" cxnId="{EE406D00-A366-AB41-B013-79960A0EF781}">
      <dgm:prSet/>
      <dgm:spPr/>
      <dgm:t>
        <a:bodyPr/>
        <a:lstStyle/>
        <a:p>
          <a:endParaRPr lang="en-US" dirty="0"/>
        </a:p>
      </dgm:t>
    </dgm:pt>
    <dgm:pt modelId="{72BE931D-4917-064A-8CED-E89B3B49C005}">
      <dgm:prSet custT="1"/>
      <dgm:spPr/>
      <dgm:t>
        <a:bodyPr/>
        <a:lstStyle/>
        <a:p>
          <a:pPr rtl="0"/>
          <a:r>
            <a:rPr lang="en-US" sz="1800" dirty="0"/>
            <a:t>Less time to terminate a thread than a process</a:t>
          </a:r>
        </a:p>
      </dgm:t>
    </dgm:pt>
    <dgm:pt modelId="{4B95287D-3311-4B44-822D-7DBF087E83C4}" type="parTrans" cxnId="{545C5D4E-2318-DA44-81A1-FE37C177C142}">
      <dgm:prSet/>
      <dgm:spPr/>
      <dgm:t>
        <a:bodyPr/>
        <a:lstStyle/>
        <a:p>
          <a:endParaRPr lang="en-US"/>
        </a:p>
      </dgm:t>
    </dgm:pt>
    <dgm:pt modelId="{383132FC-8629-134A-9906-CD52E08F6531}" type="sibTrans" cxnId="{545C5D4E-2318-DA44-81A1-FE37C177C142}">
      <dgm:prSet/>
      <dgm:spPr/>
      <dgm:t>
        <a:bodyPr/>
        <a:lstStyle/>
        <a:p>
          <a:endParaRPr lang="en-US" dirty="0"/>
        </a:p>
      </dgm:t>
    </dgm:pt>
    <dgm:pt modelId="{1765FA09-159F-6843-8FFB-18AA17877074}">
      <dgm:prSet custT="1"/>
      <dgm:spPr/>
      <dgm:t>
        <a:bodyPr/>
        <a:lstStyle/>
        <a:p>
          <a:pPr rtl="0"/>
          <a:r>
            <a:rPr lang="en-US" sz="1800" dirty="0"/>
            <a:t>Switching between two threads takes less time than switching between processes</a:t>
          </a:r>
        </a:p>
      </dgm:t>
    </dgm:pt>
    <dgm:pt modelId="{2F61D544-E6BE-5A4A-B671-6050A491E6EE}" type="parTrans" cxnId="{D1A6B5C9-FAE6-E84A-9BDE-4250B3BC4505}">
      <dgm:prSet/>
      <dgm:spPr/>
      <dgm:t>
        <a:bodyPr/>
        <a:lstStyle/>
        <a:p>
          <a:endParaRPr lang="en-US"/>
        </a:p>
      </dgm:t>
    </dgm:pt>
    <dgm:pt modelId="{AF82CA53-B444-2C4A-A223-DA80E41EF993}" type="sibTrans" cxnId="{D1A6B5C9-FAE6-E84A-9BDE-4250B3BC4505}">
      <dgm:prSet/>
      <dgm:spPr/>
      <dgm:t>
        <a:bodyPr/>
        <a:lstStyle/>
        <a:p>
          <a:endParaRPr lang="en-US" dirty="0"/>
        </a:p>
      </dgm:t>
    </dgm:pt>
    <dgm:pt modelId="{AD34B155-D904-644D-95D1-187D4C7439BD}">
      <dgm:prSet custT="1"/>
      <dgm:spPr/>
      <dgm:t>
        <a:bodyPr/>
        <a:lstStyle/>
        <a:p>
          <a:pPr rtl="0"/>
          <a:r>
            <a:rPr lang="en-US" sz="1800" dirty="0"/>
            <a:t>Threads enhance efficiency in communication between programs</a:t>
          </a:r>
        </a:p>
      </dgm:t>
    </dgm:pt>
    <dgm:pt modelId="{7C71F8B5-0903-7B4E-89CC-A33A4F72AF14}" type="parTrans" cxnId="{B2CDC935-D2D5-1B4A-9185-022688E19A2B}">
      <dgm:prSet/>
      <dgm:spPr/>
      <dgm:t>
        <a:bodyPr/>
        <a:lstStyle/>
        <a:p>
          <a:endParaRPr lang="en-US"/>
        </a:p>
      </dgm:t>
    </dgm:pt>
    <dgm:pt modelId="{09A54BFE-F92A-F14A-9470-DB6AA6E7DBC4}" type="sibTrans" cxnId="{B2CDC935-D2D5-1B4A-9185-022688E19A2B}">
      <dgm:prSet/>
      <dgm:spPr/>
      <dgm:t>
        <a:bodyPr/>
        <a:lstStyle/>
        <a:p>
          <a:endParaRPr lang="en-US"/>
        </a:p>
      </dgm:t>
    </dgm:pt>
    <dgm:pt modelId="{F31B188B-EE04-7A41-B087-53347EEFDF99}" type="pres">
      <dgm:prSet presAssocID="{18612792-3CCB-3147-AB6A-564A067D979F}" presName="Name0" presStyleCnt="0">
        <dgm:presLayoutVars>
          <dgm:dir/>
          <dgm:animLvl val="lvl"/>
          <dgm:resizeHandles val="exact"/>
        </dgm:presLayoutVars>
      </dgm:prSet>
      <dgm:spPr/>
    </dgm:pt>
    <dgm:pt modelId="{386799D7-94D7-814E-8B46-9492E2021E75}" type="pres">
      <dgm:prSet presAssocID="{18612792-3CCB-3147-AB6A-564A067D979F}" presName="tSp" presStyleCnt="0"/>
      <dgm:spPr/>
    </dgm:pt>
    <dgm:pt modelId="{49582FC7-E5E8-FD46-97E2-1C712C16B51B}" type="pres">
      <dgm:prSet presAssocID="{18612792-3CCB-3147-AB6A-564A067D979F}" presName="bSp" presStyleCnt="0"/>
      <dgm:spPr/>
    </dgm:pt>
    <dgm:pt modelId="{A88E4BEC-E3E1-7A47-8F0D-4E9A043F7A3F}" type="pres">
      <dgm:prSet presAssocID="{18612792-3CCB-3147-AB6A-564A067D979F}" presName="process" presStyleCnt="0"/>
      <dgm:spPr/>
    </dgm:pt>
    <dgm:pt modelId="{6B723AA7-98F1-004E-92ED-62FA82380A40}" type="pres">
      <dgm:prSet presAssocID="{AFA0CC6C-5A11-3541-A96B-BBB9E8F10083}" presName="composite1" presStyleCnt="0"/>
      <dgm:spPr/>
    </dgm:pt>
    <dgm:pt modelId="{BC24B6E1-8926-6843-9594-F3E8EEF720BF}" type="pres">
      <dgm:prSet presAssocID="{AFA0CC6C-5A11-3541-A96B-BBB9E8F10083}" presName="dummyNode1" presStyleLbl="node1" presStyleIdx="0" presStyleCnt="4"/>
      <dgm:spPr/>
    </dgm:pt>
    <dgm:pt modelId="{C025B061-28CD-1A44-A68C-27DC3598CC6C}" type="pres">
      <dgm:prSet presAssocID="{AFA0CC6C-5A11-3541-A96B-BBB9E8F10083}" presName="childNode1" presStyleLbl="bgAcc1" presStyleIdx="0" presStyleCnt="4">
        <dgm:presLayoutVars>
          <dgm:bulletEnabled val="1"/>
        </dgm:presLayoutVars>
      </dgm:prSet>
      <dgm:spPr/>
    </dgm:pt>
    <dgm:pt modelId="{96DAA187-7B06-664F-AA58-18925EE1891B}" type="pres">
      <dgm:prSet presAssocID="{AFA0CC6C-5A11-3541-A96B-BBB9E8F10083}" presName="childNode1tx" presStyleLbl="bgAcc1" presStyleIdx="0" presStyleCnt="4">
        <dgm:presLayoutVars>
          <dgm:bulletEnabled val="1"/>
        </dgm:presLayoutVars>
      </dgm:prSet>
      <dgm:spPr/>
    </dgm:pt>
    <dgm:pt modelId="{D4D7556E-CD4B-0F43-B97B-025926CE55A9}" type="pres">
      <dgm:prSet presAssocID="{AFA0CC6C-5A11-3541-A96B-BBB9E8F10083}" presName="parentNode1" presStyleLbl="node1" presStyleIdx="0" presStyleCnt="4" custScaleX="113305" custScaleY="273175">
        <dgm:presLayoutVars>
          <dgm:chMax val="1"/>
          <dgm:bulletEnabled val="1"/>
        </dgm:presLayoutVars>
      </dgm:prSet>
      <dgm:spPr/>
    </dgm:pt>
    <dgm:pt modelId="{7F1022CC-12C5-4345-9F79-304BA44059D2}" type="pres">
      <dgm:prSet presAssocID="{AFA0CC6C-5A11-3541-A96B-BBB9E8F10083}" presName="connSite1" presStyleCnt="0"/>
      <dgm:spPr/>
    </dgm:pt>
    <dgm:pt modelId="{551E1238-A39B-B149-8297-AA72CE9A22C8}" type="pres">
      <dgm:prSet presAssocID="{89B2846F-B036-B845-98E7-5447983B519B}" presName="Name9" presStyleLbl="sibTrans2D1" presStyleIdx="0" presStyleCnt="3" custLinFactNeighborX="46084" custLinFactNeighborY="-15907"/>
      <dgm:spPr/>
    </dgm:pt>
    <dgm:pt modelId="{8E2546F3-012C-2348-9075-98FF862FAE46}" type="pres">
      <dgm:prSet presAssocID="{72BE931D-4917-064A-8CED-E89B3B49C005}" presName="composite2" presStyleCnt="0"/>
      <dgm:spPr/>
    </dgm:pt>
    <dgm:pt modelId="{EE0F488B-75C0-4144-9FD6-ACFC2CF22638}" type="pres">
      <dgm:prSet presAssocID="{72BE931D-4917-064A-8CED-E89B3B49C005}" presName="dummyNode2" presStyleLbl="node1" presStyleIdx="0" presStyleCnt="4"/>
      <dgm:spPr/>
    </dgm:pt>
    <dgm:pt modelId="{5FF00021-0035-EC44-9F54-1581344B5540}" type="pres">
      <dgm:prSet presAssocID="{72BE931D-4917-064A-8CED-E89B3B49C005}" presName="childNode2" presStyleLbl="bgAcc1" presStyleIdx="1" presStyleCnt="4">
        <dgm:presLayoutVars>
          <dgm:bulletEnabled val="1"/>
        </dgm:presLayoutVars>
      </dgm:prSet>
      <dgm:spPr/>
    </dgm:pt>
    <dgm:pt modelId="{07E77F62-D5DE-9246-B8F6-78FD9550873C}" type="pres">
      <dgm:prSet presAssocID="{72BE931D-4917-064A-8CED-E89B3B49C005}" presName="childNode2tx" presStyleLbl="bgAcc1" presStyleIdx="1" presStyleCnt="4">
        <dgm:presLayoutVars>
          <dgm:bulletEnabled val="1"/>
        </dgm:presLayoutVars>
      </dgm:prSet>
      <dgm:spPr/>
    </dgm:pt>
    <dgm:pt modelId="{F8DEE456-5D02-F24A-9584-7CB10AA1B0B3}" type="pres">
      <dgm:prSet presAssocID="{72BE931D-4917-064A-8CED-E89B3B49C005}" presName="parentNode2" presStyleLbl="node1" presStyleIdx="1" presStyleCnt="4" custScaleX="137971" custScaleY="240981">
        <dgm:presLayoutVars>
          <dgm:chMax val="0"/>
          <dgm:bulletEnabled val="1"/>
        </dgm:presLayoutVars>
      </dgm:prSet>
      <dgm:spPr/>
    </dgm:pt>
    <dgm:pt modelId="{C54100DE-91BD-4440-9BF7-98ED8E46F6C0}" type="pres">
      <dgm:prSet presAssocID="{72BE931D-4917-064A-8CED-E89B3B49C005}" presName="connSite2" presStyleCnt="0"/>
      <dgm:spPr/>
    </dgm:pt>
    <dgm:pt modelId="{77A16B1F-811E-5249-9C4A-E45362F95CB1}" type="pres">
      <dgm:prSet presAssocID="{383132FC-8629-134A-9906-CD52E08F6531}" presName="Name18" presStyleLbl="sibTrans2D1" presStyleIdx="1" presStyleCnt="3" custLinFactNeighborX="15062" custLinFactNeighborY="13787"/>
      <dgm:spPr/>
    </dgm:pt>
    <dgm:pt modelId="{C8D35E00-E8F9-344D-A0A4-0805AC08AE07}" type="pres">
      <dgm:prSet presAssocID="{1765FA09-159F-6843-8FFB-18AA17877074}" presName="composite1" presStyleCnt="0"/>
      <dgm:spPr/>
    </dgm:pt>
    <dgm:pt modelId="{4B113F1A-6971-C74D-93B7-B466E820B9E8}" type="pres">
      <dgm:prSet presAssocID="{1765FA09-159F-6843-8FFB-18AA17877074}" presName="dummyNode1" presStyleLbl="node1" presStyleIdx="1" presStyleCnt="4"/>
      <dgm:spPr/>
    </dgm:pt>
    <dgm:pt modelId="{2401F2B1-4C8C-3B40-BFC1-E2B42A50EB44}" type="pres">
      <dgm:prSet presAssocID="{1765FA09-159F-6843-8FFB-18AA17877074}" presName="childNode1" presStyleLbl="bgAcc1" presStyleIdx="2" presStyleCnt="4">
        <dgm:presLayoutVars>
          <dgm:bulletEnabled val="1"/>
        </dgm:presLayoutVars>
      </dgm:prSet>
      <dgm:spPr/>
    </dgm:pt>
    <dgm:pt modelId="{5B12B861-D846-F84D-881F-A2EB39D50CB6}" type="pres">
      <dgm:prSet presAssocID="{1765FA09-159F-6843-8FFB-18AA17877074}" presName="childNode1tx" presStyleLbl="bgAcc1" presStyleIdx="2" presStyleCnt="4">
        <dgm:presLayoutVars>
          <dgm:bulletEnabled val="1"/>
        </dgm:presLayoutVars>
      </dgm:prSet>
      <dgm:spPr/>
    </dgm:pt>
    <dgm:pt modelId="{877379AA-74FD-3B4E-B4C4-F6D60C04083B}" type="pres">
      <dgm:prSet presAssocID="{1765FA09-159F-6843-8FFB-18AA17877074}" presName="parentNode1" presStyleLbl="node1" presStyleIdx="2" presStyleCnt="4" custScaleX="154449" custScaleY="345556">
        <dgm:presLayoutVars>
          <dgm:chMax val="1"/>
          <dgm:bulletEnabled val="1"/>
        </dgm:presLayoutVars>
      </dgm:prSet>
      <dgm:spPr/>
    </dgm:pt>
    <dgm:pt modelId="{6AA7EA57-E851-8049-A6C9-65B7EF761E43}" type="pres">
      <dgm:prSet presAssocID="{1765FA09-159F-6843-8FFB-18AA17877074}" presName="connSite1" presStyleCnt="0"/>
      <dgm:spPr/>
    </dgm:pt>
    <dgm:pt modelId="{89B61966-62BD-9A4E-B31E-31C32831A504}" type="pres">
      <dgm:prSet presAssocID="{AF82CA53-B444-2C4A-A223-DA80E41EF993}" presName="Name9" presStyleLbl="sibTrans2D1" presStyleIdx="2" presStyleCnt="3" custLinFactNeighborX="42309" custLinFactNeighborY="-27021"/>
      <dgm:spPr/>
    </dgm:pt>
    <dgm:pt modelId="{85BABCFF-DEBC-E548-91CD-3B8952718110}" type="pres">
      <dgm:prSet presAssocID="{AD34B155-D904-644D-95D1-187D4C7439BD}" presName="composite2" presStyleCnt="0"/>
      <dgm:spPr/>
    </dgm:pt>
    <dgm:pt modelId="{EA439E54-9D59-AC4A-8214-D756227D4F2A}" type="pres">
      <dgm:prSet presAssocID="{AD34B155-D904-644D-95D1-187D4C7439BD}" presName="dummyNode2" presStyleLbl="node1" presStyleIdx="2" presStyleCnt="4"/>
      <dgm:spPr/>
    </dgm:pt>
    <dgm:pt modelId="{E1E1BC13-FC71-954D-A46E-211E173FDACF}" type="pres">
      <dgm:prSet presAssocID="{AD34B155-D904-644D-95D1-187D4C7439BD}" presName="childNode2" presStyleLbl="bgAcc1" presStyleIdx="3" presStyleCnt="4" custScaleX="136011" custScaleY="49036" custLinFactNeighborX="7653" custLinFactNeighborY="11125">
        <dgm:presLayoutVars>
          <dgm:bulletEnabled val="1"/>
        </dgm:presLayoutVars>
      </dgm:prSet>
      <dgm:spPr/>
    </dgm:pt>
    <dgm:pt modelId="{F945C3D2-839E-724B-B409-98982F52C1F6}" type="pres">
      <dgm:prSet presAssocID="{AD34B155-D904-644D-95D1-187D4C7439BD}" presName="childNode2tx" presStyleLbl="bgAcc1" presStyleIdx="3" presStyleCnt="4">
        <dgm:presLayoutVars>
          <dgm:bulletEnabled val="1"/>
        </dgm:presLayoutVars>
      </dgm:prSet>
      <dgm:spPr/>
    </dgm:pt>
    <dgm:pt modelId="{2FCD161A-46FB-A047-ABDE-85957AB23A74}" type="pres">
      <dgm:prSet presAssocID="{AD34B155-D904-644D-95D1-187D4C7439BD}" presName="parentNode2" presStyleLbl="node1" presStyleIdx="3" presStyleCnt="4" custScaleX="160014" custScaleY="253800">
        <dgm:presLayoutVars>
          <dgm:chMax val="0"/>
          <dgm:bulletEnabled val="1"/>
        </dgm:presLayoutVars>
      </dgm:prSet>
      <dgm:spPr/>
    </dgm:pt>
    <dgm:pt modelId="{895F1F65-BB13-4C40-8BB6-33B7764587BE}" type="pres">
      <dgm:prSet presAssocID="{AD34B155-D904-644D-95D1-187D4C7439BD}" presName="connSite2" presStyleCnt="0"/>
      <dgm:spPr/>
    </dgm:pt>
  </dgm:ptLst>
  <dgm:cxnLst>
    <dgm:cxn modelId="{EE406D00-A366-AB41-B013-79960A0EF781}" srcId="{18612792-3CCB-3147-AB6A-564A067D979F}" destId="{AFA0CC6C-5A11-3541-A96B-BBB9E8F10083}" srcOrd="0" destOrd="0" parTransId="{0051A69D-4669-124D-85A6-0A75C8565B53}" sibTransId="{89B2846F-B036-B845-98E7-5447983B519B}"/>
    <dgm:cxn modelId="{180E8125-AA4B-C643-B0A9-30BAA663C34F}" type="presOf" srcId="{AFA0CC6C-5A11-3541-A96B-BBB9E8F10083}" destId="{D4D7556E-CD4B-0F43-B97B-025926CE55A9}" srcOrd="0" destOrd="0" presId="urn:microsoft.com/office/officeart/2005/8/layout/hProcess4"/>
    <dgm:cxn modelId="{B2CDC935-D2D5-1B4A-9185-022688E19A2B}" srcId="{18612792-3CCB-3147-AB6A-564A067D979F}" destId="{AD34B155-D904-644D-95D1-187D4C7439BD}" srcOrd="3" destOrd="0" parTransId="{7C71F8B5-0903-7B4E-89CC-A33A4F72AF14}" sibTransId="{09A54BFE-F92A-F14A-9470-DB6AA6E7DBC4}"/>
    <dgm:cxn modelId="{545C5D4E-2318-DA44-81A1-FE37C177C142}" srcId="{18612792-3CCB-3147-AB6A-564A067D979F}" destId="{72BE931D-4917-064A-8CED-E89B3B49C005}" srcOrd="1" destOrd="0" parTransId="{4B95287D-3311-4B44-822D-7DBF087E83C4}" sibTransId="{383132FC-8629-134A-9906-CD52E08F6531}"/>
    <dgm:cxn modelId="{A4A72253-0BBA-7344-9D1D-57724CA4CFF7}" type="presOf" srcId="{18612792-3CCB-3147-AB6A-564A067D979F}" destId="{F31B188B-EE04-7A41-B087-53347EEFDF99}" srcOrd="0" destOrd="0" presId="urn:microsoft.com/office/officeart/2005/8/layout/hProcess4"/>
    <dgm:cxn modelId="{F18CFC53-E66F-D54D-A0A9-E0D1A5008AA9}" type="presOf" srcId="{72BE931D-4917-064A-8CED-E89B3B49C005}" destId="{F8DEE456-5D02-F24A-9584-7CB10AA1B0B3}" srcOrd="0" destOrd="0" presId="urn:microsoft.com/office/officeart/2005/8/layout/hProcess4"/>
    <dgm:cxn modelId="{940BA88A-F9F1-7D45-9271-B9C226AA413D}" type="presOf" srcId="{AF82CA53-B444-2C4A-A223-DA80E41EF993}" destId="{89B61966-62BD-9A4E-B31E-31C32831A504}" srcOrd="0" destOrd="0" presId="urn:microsoft.com/office/officeart/2005/8/layout/hProcess4"/>
    <dgm:cxn modelId="{ADE447B0-5D6C-354A-ADF8-E51879A47CFD}" type="presOf" srcId="{1765FA09-159F-6843-8FFB-18AA17877074}" destId="{877379AA-74FD-3B4E-B4C4-F6D60C04083B}" srcOrd="0" destOrd="0" presId="urn:microsoft.com/office/officeart/2005/8/layout/hProcess4"/>
    <dgm:cxn modelId="{56ECD6B6-55C3-6F4D-9EA8-6E8C59513E86}" type="presOf" srcId="{383132FC-8629-134A-9906-CD52E08F6531}" destId="{77A16B1F-811E-5249-9C4A-E45362F95CB1}" srcOrd="0" destOrd="0" presId="urn:microsoft.com/office/officeart/2005/8/layout/hProcess4"/>
    <dgm:cxn modelId="{968937C3-02EC-BA4C-84AA-45D66789EA75}" type="presOf" srcId="{89B2846F-B036-B845-98E7-5447983B519B}" destId="{551E1238-A39B-B149-8297-AA72CE9A22C8}" srcOrd="0" destOrd="0" presId="urn:microsoft.com/office/officeart/2005/8/layout/hProcess4"/>
    <dgm:cxn modelId="{F987A7C4-8D40-0F48-A1FE-1B558D6BF5BF}" type="presOf" srcId="{AD34B155-D904-644D-95D1-187D4C7439BD}" destId="{2FCD161A-46FB-A047-ABDE-85957AB23A74}" srcOrd="0" destOrd="0" presId="urn:microsoft.com/office/officeart/2005/8/layout/hProcess4"/>
    <dgm:cxn modelId="{D1A6B5C9-FAE6-E84A-9BDE-4250B3BC4505}" srcId="{18612792-3CCB-3147-AB6A-564A067D979F}" destId="{1765FA09-159F-6843-8FFB-18AA17877074}" srcOrd="2" destOrd="0" parTransId="{2F61D544-E6BE-5A4A-B671-6050A491E6EE}" sibTransId="{AF82CA53-B444-2C4A-A223-DA80E41EF993}"/>
    <dgm:cxn modelId="{3222F891-640D-AD42-8C94-7C268DEDEBB6}" type="presParOf" srcId="{F31B188B-EE04-7A41-B087-53347EEFDF99}" destId="{386799D7-94D7-814E-8B46-9492E2021E75}" srcOrd="0" destOrd="0" presId="urn:microsoft.com/office/officeart/2005/8/layout/hProcess4"/>
    <dgm:cxn modelId="{90E4D77A-56EE-2F49-990C-7AE1DDC76B51}" type="presParOf" srcId="{F31B188B-EE04-7A41-B087-53347EEFDF99}" destId="{49582FC7-E5E8-FD46-97E2-1C712C16B51B}" srcOrd="1" destOrd="0" presId="urn:microsoft.com/office/officeart/2005/8/layout/hProcess4"/>
    <dgm:cxn modelId="{F6F2FB55-BDE9-0944-BC1B-DA9F94DE901D}" type="presParOf" srcId="{F31B188B-EE04-7A41-B087-53347EEFDF99}" destId="{A88E4BEC-E3E1-7A47-8F0D-4E9A043F7A3F}" srcOrd="2" destOrd="0" presId="urn:microsoft.com/office/officeart/2005/8/layout/hProcess4"/>
    <dgm:cxn modelId="{2155CAEA-B517-754F-9AAD-146B68D2F158}" type="presParOf" srcId="{A88E4BEC-E3E1-7A47-8F0D-4E9A043F7A3F}" destId="{6B723AA7-98F1-004E-92ED-62FA82380A40}" srcOrd="0" destOrd="0" presId="urn:microsoft.com/office/officeart/2005/8/layout/hProcess4"/>
    <dgm:cxn modelId="{F745151B-5BBB-2446-9544-9FE260655B5D}" type="presParOf" srcId="{6B723AA7-98F1-004E-92ED-62FA82380A40}" destId="{BC24B6E1-8926-6843-9594-F3E8EEF720BF}" srcOrd="0" destOrd="0" presId="urn:microsoft.com/office/officeart/2005/8/layout/hProcess4"/>
    <dgm:cxn modelId="{26E8E2BA-AE81-A84C-9A4E-9A1B62BEE8A2}" type="presParOf" srcId="{6B723AA7-98F1-004E-92ED-62FA82380A40}" destId="{C025B061-28CD-1A44-A68C-27DC3598CC6C}" srcOrd="1" destOrd="0" presId="urn:microsoft.com/office/officeart/2005/8/layout/hProcess4"/>
    <dgm:cxn modelId="{9BB49F06-B1C4-584D-BBAE-9ED7A8E038CB}" type="presParOf" srcId="{6B723AA7-98F1-004E-92ED-62FA82380A40}" destId="{96DAA187-7B06-664F-AA58-18925EE1891B}" srcOrd="2" destOrd="0" presId="urn:microsoft.com/office/officeart/2005/8/layout/hProcess4"/>
    <dgm:cxn modelId="{6C17A77D-5D65-4E4F-AA15-0DA5FABBAB37}" type="presParOf" srcId="{6B723AA7-98F1-004E-92ED-62FA82380A40}" destId="{D4D7556E-CD4B-0F43-B97B-025926CE55A9}" srcOrd="3" destOrd="0" presId="urn:microsoft.com/office/officeart/2005/8/layout/hProcess4"/>
    <dgm:cxn modelId="{AB97E5D0-B8AF-2E4E-9D43-4AF428888B19}" type="presParOf" srcId="{6B723AA7-98F1-004E-92ED-62FA82380A40}" destId="{7F1022CC-12C5-4345-9F79-304BA44059D2}" srcOrd="4" destOrd="0" presId="urn:microsoft.com/office/officeart/2005/8/layout/hProcess4"/>
    <dgm:cxn modelId="{6DE3C36A-130D-0142-8A8B-A11B597CFDD1}" type="presParOf" srcId="{A88E4BEC-E3E1-7A47-8F0D-4E9A043F7A3F}" destId="{551E1238-A39B-B149-8297-AA72CE9A22C8}" srcOrd="1" destOrd="0" presId="urn:microsoft.com/office/officeart/2005/8/layout/hProcess4"/>
    <dgm:cxn modelId="{5E2C332B-03CA-BA48-84F7-59994B45F481}" type="presParOf" srcId="{A88E4BEC-E3E1-7A47-8F0D-4E9A043F7A3F}" destId="{8E2546F3-012C-2348-9075-98FF862FAE46}" srcOrd="2" destOrd="0" presId="urn:microsoft.com/office/officeart/2005/8/layout/hProcess4"/>
    <dgm:cxn modelId="{0DBD9C3A-0116-6B4E-AC19-CEBC7483CD88}" type="presParOf" srcId="{8E2546F3-012C-2348-9075-98FF862FAE46}" destId="{EE0F488B-75C0-4144-9FD6-ACFC2CF22638}" srcOrd="0" destOrd="0" presId="urn:microsoft.com/office/officeart/2005/8/layout/hProcess4"/>
    <dgm:cxn modelId="{C7CB4255-F153-D945-B3BD-749AC338D846}" type="presParOf" srcId="{8E2546F3-012C-2348-9075-98FF862FAE46}" destId="{5FF00021-0035-EC44-9F54-1581344B5540}" srcOrd="1" destOrd="0" presId="urn:microsoft.com/office/officeart/2005/8/layout/hProcess4"/>
    <dgm:cxn modelId="{63C67E0B-8BD7-BE49-A038-A205322E3730}" type="presParOf" srcId="{8E2546F3-012C-2348-9075-98FF862FAE46}" destId="{07E77F62-D5DE-9246-B8F6-78FD9550873C}" srcOrd="2" destOrd="0" presId="urn:microsoft.com/office/officeart/2005/8/layout/hProcess4"/>
    <dgm:cxn modelId="{87D77665-42E7-AD42-AD1C-7833F837A057}" type="presParOf" srcId="{8E2546F3-012C-2348-9075-98FF862FAE46}" destId="{F8DEE456-5D02-F24A-9584-7CB10AA1B0B3}" srcOrd="3" destOrd="0" presId="urn:microsoft.com/office/officeart/2005/8/layout/hProcess4"/>
    <dgm:cxn modelId="{729EABCC-D3E3-E143-B6A3-132BC3F370C3}" type="presParOf" srcId="{8E2546F3-012C-2348-9075-98FF862FAE46}" destId="{C54100DE-91BD-4440-9BF7-98ED8E46F6C0}" srcOrd="4" destOrd="0" presId="urn:microsoft.com/office/officeart/2005/8/layout/hProcess4"/>
    <dgm:cxn modelId="{ADF060AD-0B76-4349-9807-82E681ABCA1E}" type="presParOf" srcId="{A88E4BEC-E3E1-7A47-8F0D-4E9A043F7A3F}" destId="{77A16B1F-811E-5249-9C4A-E45362F95CB1}" srcOrd="3" destOrd="0" presId="urn:microsoft.com/office/officeart/2005/8/layout/hProcess4"/>
    <dgm:cxn modelId="{DC3E5505-503E-4A42-A4A7-99CA0C0FAC73}" type="presParOf" srcId="{A88E4BEC-E3E1-7A47-8F0D-4E9A043F7A3F}" destId="{C8D35E00-E8F9-344D-A0A4-0805AC08AE07}" srcOrd="4" destOrd="0" presId="urn:microsoft.com/office/officeart/2005/8/layout/hProcess4"/>
    <dgm:cxn modelId="{EE0E036D-5CC8-F745-A21D-DE1BEDF0F902}" type="presParOf" srcId="{C8D35E00-E8F9-344D-A0A4-0805AC08AE07}" destId="{4B113F1A-6971-C74D-93B7-B466E820B9E8}" srcOrd="0" destOrd="0" presId="urn:microsoft.com/office/officeart/2005/8/layout/hProcess4"/>
    <dgm:cxn modelId="{36D3779B-9BC8-C344-A3AF-B32316C89F4C}" type="presParOf" srcId="{C8D35E00-E8F9-344D-A0A4-0805AC08AE07}" destId="{2401F2B1-4C8C-3B40-BFC1-E2B42A50EB44}" srcOrd="1" destOrd="0" presId="urn:microsoft.com/office/officeart/2005/8/layout/hProcess4"/>
    <dgm:cxn modelId="{909B34B4-CD11-D345-BE80-65064DD53013}" type="presParOf" srcId="{C8D35E00-E8F9-344D-A0A4-0805AC08AE07}" destId="{5B12B861-D846-F84D-881F-A2EB39D50CB6}" srcOrd="2" destOrd="0" presId="urn:microsoft.com/office/officeart/2005/8/layout/hProcess4"/>
    <dgm:cxn modelId="{AB5394D5-F1FB-6341-8A2F-6F5505B643CD}" type="presParOf" srcId="{C8D35E00-E8F9-344D-A0A4-0805AC08AE07}" destId="{877379AA-74FD-3B4E-B4C4-F6D60C04083B}" srcOrd="3" destOrd="0" presId="urn:microsoft.com/office/officeart/2005/8/layout/hProcess4"/>
    <dgm:cxn modelId="{276597FA-E361-6942-BB02-87A38B47699C}" type="presParOf" srcId="{C8D35E00-E8F9-344D-A0A4-0805AC08AE07}" destId="{6AA7EA57-E851-8049-A6C9-65B7EF761E43}" srcOrd="4" destOrd="0" presId="urn:microsoft.com/office/officeart/2005/8/layout/hProcess4"/>
    <dgm:cxn modelId="{A7D39F35-DF61-4445-91F3-3BB4A4D78D85}" type="presParOf" srcId="{A88E4BEC-E3E1-7A47-8F0D-4E9A043F7A3F}" destId="{89B61966-62BD-9A4E-B31E-31C32831A504}" srcOrd="5" destOrd="0" presId="urn:microsoft.com/office/officeart/2005/8/layout/hProcess4"/>
    <dgm:cxn modelId="{3835DE35-3800-F343-BD0E-F7CB2405758E}" type="presParOf" srcId="{A88E4BEC-E3E1-7A47-8F0D-4E9A043F7A3F}" destId="{85BABCFF-DEBC-E548-91CD-3B8952718110}" srcOrd="6" destOrd="0" presId="urn:microsoft.com/office/officeart/2005/8/layout/hProcess4"/>
    <dgm:cxn modelId="{987B35A0-3B57-C543-8A26-72955F133D71}" type="presParOf" srcId="{85BABCFF-DEBC-E548-91CD-3B8952718110}" destId="{EA439E54-9D59-AC4A-8214-D756227D4F2A}" srcOrd="0" destOrd="0" presId="urn:microsoft.com/office/officeart/2005/8/layout/hProcess4"/>
    <dgm:cxn modelId="{6130018A-666D-D44A-A9BF-906362F78FEA}" type="presParOf" srcId="{85BABCFF-DEBC-E548-91CD-3B8952718110}" destId="{E1E1BC13-FC71-954D-A46E-211E173FDACF}" srcOrd="1" destOrd="0" presId="urn:microsoft.com/office/officeart/2005/8/layout/hProcess4"/>
    <dgm:cxn modelId="{6D2270B8-FB16-D04B-95B1-2B4D131E7726}" type="presParOf" srcId="{85BABCFF-DEBC-E548-91CD-3B8952718110}" destId="{F945C3D2-839E-724B-B409-98982F52C1F6}" srcOrd="2" destOrd="0" presId="urn:microsoft.com/office/officeart/2005/8/layout/hProcess4"/>
    <dgm:cxn modelId="{A65ADEEB-CC3A-AD4D-8603-6EDFD5530A00}" type="presParOf" srcId="{85BABCFF-DEBC-E548-91CD-3B8952718110}" destId="{2FCD161A-46FB-A047-ABDE-85957AB23A74}" srcOrd="3" destOrd="0" presId="urn:microsoft.com/office/officeart/2005/8/layout/hProcess4"/>
    <dgm:cxn modelId="{648E9F4F-E251-574F-8AB9-AFDCE85E38F4}" type="presParOf" srcId="{85BABCFF-DEBC-E548-91CD-3B8952718110}" destId="{895F1F65-BB13-4C40-8BB6-33B7764587B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8DB157-70D1-D946-9957-9D2E900191DB}"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7283412-E5DA-E04E-971A-85D005A3FF54}">
      <dgm:prSet custT="1"/>
      <dgm:spPr>
        <a:noFill/>
      </dgm:spPr>
      <dgm:t>
        <a:bodyPr/>
        <a:lstStyle/>
        <a:p>
          <a:pPr marL="282575" lvl="0" indent="-282575" algn="l" defTabSz="266700" rtl="0" fontAlgn="base">
            <a:lnSpc>
              <a:spcPct val="90000"/>
            </a:lnSpc>
            <a:spcBef>
              <a:spcPts val="1800"/>
            </a:spcBef>
            <a:spcAft>
              <a:spcPct val="35000"/>
            </a:spcAft>
            <a:buClr>
              <a:schemeClr val="accent1"/>
            </a:buClr>
            <a:buSzPct val="75000"/>
            <a:buFont typeface="Wingdings" pitchFamily="2" charset="2"/>
            <a:buChar char="n"/>
          </a:pPr>
          <a:r>
            <a:rPr lang="en-US" sz="2800" b="1" kern="1200" dirty="0">
              <a:solidFill>
                <a:schemeClr val="tx1">
                  <a:lumMod val="85000"/>
                  <a:lumOff val="15000"/>
                </a:schemeClr>
              </a:solidFill>
              <a:latin typeface="+mn-lt"/>
              <a:ea typeface="+mn-ea"/>
              <a:cs typeface="+mn-cs"/>
            </a:rPr>
            <a:t> </a:t>
          </a:r>
          <a:r>
            <a:rPr lang="en-US" sz="2800" b="0" kern="1200" dirty="0">
              <a:solidFill>
                <a:schemeClr val="tx1">
                  <a:lumMod val="85000"/>
                  <a:lumOff val="15000"/>
                </a:schemeClr>
              </a:solidFill>
              <a:latin typeface="+mn-lt"/>
              <a:ea typeface="+mn-ea"/>
              <a:cs typeface="+mn-cs"/>
            </a:rPr>
            <a:t>Most of the state information dealing with execution is maintained in thread-level data structures</a:t>
          </a:r>
        </a:p>
      </dgm:t>
    </dgm:pt>
    <dgm:pt modelId="{C192C523-29D6-9D4E-9940-FF2D0293B3DB}" type="parTrans" cxnId="{4608F162-6B43-F14B-9657-26B57B4AF3D5}">
      <dgm:prSet/>
      <dgm:spPr/>
      <dgm:t>
        <a:bodyPr/>
        <a:lstStyle/>
        <a:p>
          <a:endParaRPr lang="en-US"/>
        </a:p>
      </dgm:t>
    </dgm:pt>
    <dgm:pt modelId="{DEBF46A9-9CE1-064E-BE01-7F59B89792D8}" type="sibTrans" cxnId="{4608F162-6B43-F14B-9657-26B57B4AF3D5}">
      <dgm:prSet/>
      <dgm:spPr/>
      <dgm:t>
        <a:bodyPr/>
        <a:lstStyle/>
        <a:p>
          <a:endParaRPr lang="en-US"/>
        </a:p>
      </dgm:t>
    </dgm:pt>
    <dgm:pt modelId="{DAD9EDE4-4AC7-D04A-B636-BC58E09E9E52}" type="pres">
      <dgm:prSet presAssocID="{0B8DB157-70D1-D946-9957-9D2E900191DB}" presName="outerComposite" presStyleCnt="0">
        <dgm:presLayoutVars>
          <dgm:chMax val="5"/>
          <dgm:dir/>
          <dgm:resizeHandles val="exact"/>
        </dgm:presLayoutVars>
      </dgm:prSet>
      <dgm:spPr/>
    </dgm:pt>
    <dgm:pt modelId="{F9741F5B-6F22-5E49-B84B-FB6CF7538A0B}" type="pres">
      <dgm:prSet presAssocID="{0B8DB157-70D1-D946-9957-9D2E900191DB}" presName="dummyMaxCanvas" presStyleCnt="0">
        <dgm:presLayoutVars/>
      </dgm:prSet>
      <dgm:spPr/>
    </dgm:pt>
    <dgm:pt modelId="{0E668DFA-8A2E-204D-89CB-B704450A70C8}" type="pres">
      <dgm:prSet presAssocID="{0B8DB157-70D1-D946-9957-9D2E900191DB}" presName="OneNode_1" presStyleLbl="node1" presStyleIdx="0" presStyleCnt="1" custScaleX="94786" custScaleY="125725" custLinFactNeighborX="2281" custLinFactNeighborY="-14664">
        <dgm:presLayoutVars>
          <dgm:bulletEnabled val="1"/>
        </dgm:presLayoutVars>
      </dgm:prSet>
      <dgm:spPr/>
    </dgm:pt>
  </dgm:ptLst>
  <dgm:cxnLst>
    <dgm:cxn modelId="{549AD310-6CDE-DA4A-8D95-94FB5FE4EB1F}" type="presOf" srcId="{37283412-E5DA-E04E-971A-85D005A3FF54}" destId="{0E668DFA-8A2E-204D-89CB-B704450A70C8}" srcOrd="0" destOrd="0" presId="urn:microsoft.com/office/officeart/2005/8/layout/vProcess5"/>
    <dgm:cxn modelId="{4608F162-6B43-F14B-9657-26B57B4AF3D5}" srcId="{0B8DB157-70D1-D946-9957-9D2E900191DB}" destId="{37283412-E5DA-E04E-971A-85D005A3FF54}" srcOrd="0" destOrd="0" parTransId="{C192C523-29D6-9D4E-9940-FF2D0293B3DB}" sibTransId="{DEBF46A9-9CE1-064E-BE01-7F59B89792D8}"/>
    <dgm:cxn modelId="{A81BB8B1-4A12-A442-AA55-64452AC37ECF}" type="presOf" srcId="{0B8DB157-70D1-D946-9957-9D2E900191DB}" destId="{DAD9EDE4-4AC7-D04A-B636-BC58E09E9E52}" srcOrd="0" destOrd="0" presId="urn:microsoft.com/office/officeart/2005/8/layout/vProcess5"/>
    <dgm:cxn modelId="{EA53087A-E8B5-CF4A-9975-EB7D97158C8C}" type="presParOf" srcId="{DAD9EDE4-4AC7-D04A-B636-BC58E09E9E52}" destId="{F9741F5B-6F22-5E49-B84B-FB6CF7538A0B}" srcOrd="0" destOrd="0" presId="urn:microsoft.com/office/officeart/2005/8/layout/vProcess5"/>
    <dgm:cxn modelId="{65C9181B-A08A-A442-BA31-0F2A20415A06}" type="presParOf" srcId="{DAD9EDE4-4AC7-D04A-B636-BC58E09E9E52}" destId="{0E668DFA-8A2E-204D-89CB-B704450A70C8}"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9159E0-43FE-E847-BD1F-013D39EEF7AD}" type="doc">
      <dgm:prSet loTypeId="urn:microsoft.com/office/officeart/2005/8/layout/arrow6" loCatId="relationship" qsTypeId="urn:microsoft.com/office/officeart/2005/8/quickstyle/simple4" qsCatId="simple" csTypeId="urn:microsoft.com/office/officeart/2005/8/colors/accent1_2" csCatId="accent1"/>
      <dgm:spPr/>
      <dgm:t>
        <a:bodyPr/>
        <a:lstStyle/>
        <a:p>
          <a:endParaRPr lang="en-US"/>
        </a:p>
      </dgm:t>
    </dgm:pt>
    <dgm:pt modelId="{6799D16A-35E0-6740-9B74-8F1C9729CE21}">
      <dgm:prSet/>
      <dgm:spPr/>
      <dgm:t>
        <a:bodyPr/>
        <a:lstStyle/>
        <a:p>
          <a:pPr rtl="0"/>
          <a:r>
            <a:rPr lang="en-US" dirty="0"/>
            <a:t>User Level Thread (ULT)</a:t>
          </a:r>
        </a:p>
      </dgm:t>
    </dgm:pt>
    <dgm:pt modelId="{FDD94F53-35CB-2242-8F4E-828BB85D3FAF}" type="parTrans" cxnId="{6AB236C5-4BDC-1E45-8B59-718C7F7B3667}">
      <dgm:prSet/>
      <dgm:spPr/>
      <dgm:t>
        <a:bodyPr/>
        <a:lstStyle/>
        <a:p>
          <a:endParaRPr lang="en-US"/>
        </a:p>
      </dgm:t>
    </dgm:pt>
    <dgm:pt modelId="{184FBB80-03CA-734D-8281-28A639685E55}" type="sibTrans" cxnId="{6AB236C5-4BDC-1E45-8B59-718C7F7B3667}">
      <dgm:prSet/>
      <dgm:spPr/>
      <dgm:t>
        <a:bodyPr/>
        <a:lstStyle/>
        <a:p>
          <a:endParaRPr lang="en-US"/>
        </a:p>
      </dgm:t>
    </dgm:pt>
    <dgm:pt modelId="{C803ADBF-8CE0-C844-8CEF-99760ABDF659}">
      <dgm:prSet/>
      <dgm:spPr/>
      <dgm:t>
        <a:bodyPr/>
        <a:lstStyle/>
        <a:p>
          <a:pPr rtl="0"/>
          <a:endParaRPr lang="en-NZ" dirty="0"/>
        </a:p>
      </dgm:t>
    </dgm:pt>
    <dgm:pt modelId="{66974104-EED0-1346-B9EA-2004DB459F12}" type="parTrans" cxnId="{6417AEE5-8F4B-4641-99FA-8F439BE8AD4E}">
      <dgm:prSet/>
      <dgm:spPr/>
      <dgm:t>
        <a:bodyPr/>
        <a:lstStyle/>
        <a:p>
          <a:endParaRPr lang="en-US"/>
        </a:p>
      </dgm:t>
    </dgm:pt>
    <dgm:pt modelId="{D9EE15B6-445A-8C46-A10D-7C487F0E2F37}" type="sibTrans" cxnId="{6417AEE5-8F4B-4641-99FA-8F439BE8AD4E}">
      <dgm:prSet/>
      <dgm:spPr/>
      <dgm:t>
        <a:bodyPr/>
        <a:lstStyle/>
        <a:p>
          <a:endParaRPr lang="en-US"/>
        </a:p>
      </dgm:t>
    </dgm:pt>
    <dgm:pt modelId="{DC411167-CC55-CB42-BD03-7807F64D5679}">
      <dgm:prSet/>
      <dgm:spPr/>
      <dgm:t>
        <a:bodyPr/>
        <a:lstStyle/>
        <a:p>
          <a:pPr rtl="0"/>
          <a:r>
            <a:rPr lang="en-NZ" dirty="0"/>
            <a:t>Kernel level Thread (KLT) </a:t>
          </a:r>
        </a:p>
      </dgm:t>
    </dgm:pt>
    <dgm:pt modelId="{98E173CB-7F0A-B344-AD55-CDD680A68ED8}" type="parTrans" cxnId="{2366C24F-60CA-F941-9291-5FE1DC720459}">
      <dgm:prSet/>
      <dgm:spPr/>
      <dgm:t>
        <a:bodyPr/>
        <a:lstStyle/>
        <a:p>
          <a:endParaRPr lang="en-US"/>
        </a:p>
      </dgm:t>
    </dgm:pt>
    <dgm:pt modelId="{3060C359-71F5-1C41-96AA-761973EDE44E}" type="sibTrans" cxnId="{2366C24F-60CA-F941-9291-5FE1DC720459}">
      <dgm:prSet/>
      <dgm:spPr/>
      <dgm:t>
        <a:bodyPr/>
        <a:lstStyle/>
        <a:p>
          <a:endParaRPr lang="en-US"/>
        </a:p>
      </dgm:t>
    </dgm:pt>
    <dgm:pt modelId="{179BE68D-A4BF-DB4D-8129-B93AAA7C285F}" type="pres">
      <dgm:prSet presAssocID="{309159E0-43FE-E847-BD1F-013D39EEF7AD}" presName="compositeShape" presStyleCnt="0">
        <dgm:presLayoutVars>
          <dgm:chMax val="2"/>
          <dgm:dir/>
          <dgm:resizeHandles val="exact"/>
        </dgm:presLayoutVars>
      </dgm:prSet>
      <dgm:spPr/>
    </dgm:pt>
    <dgm:pt modelId="{7BE085AC-6150-B14A-A83D-67F237B285BA}" type="pres">
      <dgm:prSet presAssocID="{309159E0-43FE-E847-BD1F-013D39EEF7AD}" presName="ribbon" presStyleLbl="node1" presStyleIdx="0" presStyleCnt="1"/>
      <dgm:spPr/>
    </dgm:pt>
    <dgm:pt modelId="{14344616-8A66-5441-84C7-1DA3555BB89A}" type="pres">
      <dgm:prSet presAssocID="{309159E0-43FE-E847-BD1F-013D39EEF7AD}" presName="leftArrowText" presStyleLbl="node1" presStyleIdx="0" presStyleCnt="1">
        <dgm:presLayoutVars>
          <dgm:chMax val="0"/>
          <dgm:bulletEnabled val="1"/>
        </dgm:presLayoutVars>
      </dgm:prSet>
      <dgm:spPr/>
    </dgm:pt>
    <dgm:pt modelId="{E8D499D1-31A4-DF4A-800E-FEE8DE3CF070}" type="pres">
      <dgm:prSet presAssocID="{309159E0-43FE-E847-BD1F-013D39EEF7AD}" presName="rightArrowText" presStyleLbl="node1" presStyleIdx="0" presStyleCnt="1">
        <dgm:presLayoutVars>
          <dgm:chMax val="0"/>
          <dgm:bulletEnabled val="1"/>
        </dgm:presLayoutVars>
      </dgm:prSet>
      <dgm:spPr/>
    </dgm:pt>
  </dgm:ptLst>
  <dgm:cxnLst>
    <dgm:cxn modelId="{2484921E-8A27-1A4B-A15D-4AAF8EA5B535}" type="presOf" srcId="{C803ADBF-8CE0-C844-8CEF-99760ABDF659}" destId="{14344616-8A66-5441-84C7-1DA3555BB89A}" srcOrd="0" destOrd="1" presId="urn:microsoft.com/office/officeart/2005/8/layout/arrow6"/>
    <dgm:cxn modelId="{AE4B9C48-3A05-2F44-A2BE-C5567B9C8A3A}" type="presOf" srcId="{6799D16A-35E0-6740-9B74-8F1C9729CE21}" destId="{14344616-8A66-5441-84C7-1DA3555BB89A}" srcOrd="0" destOrd="0" presId="urn:microsoft.com/office/officeart/2005/8/layout/arrow6"/>
    <dgm:cxn modelId="{2366C24F-60CA-F941-9291-5FE1DC720459}" srcId="{309159E0-43FE-E847-BD1F-013D39EEF7AD}" destId="{DC411167-CC55-CB42-BD03-7807F64D5679}" srcOrd="1" destOrd="0" parTransId="{98E173CB-7F0A-B344-AD55-CDD680A68ED8}" sibTransId="{3060C359-71F5-1C41-96AA-761973EDE44E}"/>
    <dgm:cxn modelId="{5F39187C-45DA-BF45-8DBB-2BE4B64DCEB8}" type="presOf" srcId="{309159E0-43FE-E847-BD1F-013D39EEF7AD}" destId="{179BE68D-A4BF-DB4D-8129-B93AAA7C285F}" srcOrd="0" destOrd="0" presId="urn:microsoft.com/office/officeart/2005/8/layout/arrow6"/>
    <dgm:cxn modelId="{94F7CEB7-5EF8-5C49-A05A-1A72C7B540C8}" type="presOf" srcId="{DC411167-CC55-CB42-BD03-7807F64D5679}" destId="{E8D499D1-31A4-DF4A-800E-FEE8DE3CF070}" srcOrd="0" destOrd="0" presId="urn:microsoft.com/office/officeart/2005/8/layout/arrow6"/>
    <dgm:cxn modelId="{6AB236C5-4BDC-1E45-8B59-718C7F7B3667}" srcId="{309159E0-43FE-E847-BD1F-013D39EEF7AD}" destId="{6799D16A-35E0-6740-9B74-8F1C9729CE21}" srcOrd="0" destOrd="0" parTransId="{FDD94F53-35CB-2242-8F4E-828BB85D3FAF}" sibTransId="{184FBB80-03CA-734D-8281-28A639685E55}"/>
    <dgm:cxn modelId="{6417AEE5-8F4B-4641-99FA-8F439BE8AD4E}" srcId="{6799D16A-35E0-6740-9B74-8F1C9729CE21}" destId="{C803ADBF-8CE0-C844-8CEF-99760ABDF659}" srcOrd="0" destOrd="0" parTransId="{66974104-EED0-1346-B9EA-2004DB459F12}" sibTransId="{D9EE15B6-445A-8C46-A10D-7C487F0E2F37}"/>
    <dgm:cxn modelId="{A49971C1-FDF8-5540-B3FB-1EEF31070A2C}" type="presParOf" srcId="{179BE68D-A4BF-DB4D-8129-B93AAA7C285F}" destId="{7BE085AC-6150-B14A-A83D-67F237B285BA}" srcOrd="0" destOrd="0" presId="urn:microsoft.com/office/officeart/2005/8/layout/arrow6"/>
    <dgm:cxn modelId="{B9126B3E-6491-754B-A7BB-5826BDB47042}" type="presParOf" srcId="{179BE68D-A4BF-DB4D-8129-B93AAA7C285F}" destId="{14344616-8A66-5441-84C7-1DA3555BB89A}" srcOrd="1" destOrd="0" presId="urn:microsoft.com/office/officeart/2005/8/layout/arrow6"/>
    <dgm:cxn modelId="{6899E1F8-AE76-7843-ACA6-9E901FA2858B}" type="presParOf" srcId="{179BE68D-A4BF-DB4D-8129-B93AAA7C285F}" destId="{E8D499D1-31A4-DF4A-800E-FEE8DE3CF070}"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2D2D33-BB61-8241-A197-5D26C46A14BC}"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7F122F77-B3B0-0B42-97EC-FC618BD3A352}">
      <dgm:prSet custT="1"/>
      <dgm:spPr/>
      <dgm:t>
        <a:bodyPr/>
        <a:lstStyle/>
        <a:p>
          <a:pPr rtl="0"/>
          <a:r>
            <a:rPr lang="en-US" sz="1900" b="0" dirty="0"/>
            <a:t>Thread switching does not require kernel mode privileges</a:t>
          </a:r>
        </a:p>
      </dgm:t>
    </dgm:pt>
    <dgm:pt modelId="{031850AE-5C94-9243-9FF7-5560C1533A05}" type="parTrans" cxnId="{A892F406-AFDF-4041-88E4-5BB40484A68C}">
      <dgm:prSet/>
      <dgm:spPr/>
      <dgm:t>
        <a:bodyPr/>
        <a:lstStyle/>
        <a:p>
          <a:endParaRPr lang="en-US"/>
        </a:p>
      </dgm:t>
    </dgm:pt>
    <dgm:pt modelId="{C374204F-E9ED-E44E-AEDF-0338168C79AA}" type="sibTrans" cxnId="{A892F406-AFDF-4041-88E4-5BB40484A68C}">
      <dgm:prSet/>
      <dgm:spPr/>
      <dgm:t>
        <a:bodyPr/>
        <a:lstStyle/>
        <a:p>
          <a:endParaRPr lang="en-US"/>
        </a:p>
      </dgm:t>
    </dgm:pt>
    <dgm:pt modelId="{29134C3A-9B00-4549-BB8B-B66432C1096F}">
      <dgm:prSet custT="1"/>
      <dgm:spPr/>
      <dgm:t>
        <a:bodyPr/>
        <a:lstStyle/>
        <a:p>
          <a:pPr rtl="0"/>
          <a:r>
            <a:rPr lang="en-US" sz="1900" b="0" dirty="0"/>
            <a:t>Scheduling can be application specific</a:t>
          </a:r>
        </a:p>
      </dgm:t>
    </dgm:pt>
    <dgm:pt modelId="{625EA1CE-AD9C-DE4E-AEF7-229DE929EEA9}" type="parTrans" cxnId="{B2DA335C-CDB5-4B41-8B71-C0A42FD923D2}">
      <dgm:prSet/>
      <dgm:spPr/>
      <dgm:t>
        <a:bodyPr/>
        <a:lstStyle/>
        <a:p>
          <a:endParaRPr lang="en-US"/>
        </a:p>
      </dgm:t>
    </dgm:pt>
    <dgm:pt modelId="{ABFEF0E3-C81A-F749-818C-BA04D29119D3}" type="sibTrans" cxnId="{B2DA335C-CDB5-4B41-8B71-C0A42FD923D2}">
      <dgm:prSet/>
      <dgm:spPr/>
      <dgm:t>
        <a:bodyPr/>
        <a:lstStyle/>
        <a:p>
          <a:endParaRPr lang="en-US"/>
        </a:p>
      </dgm:t>
    </dgm:pt>
    <dgm:pt modelId="{931538E1-ED54-6F49-A1F9-7381F4898C01}">
      <dgm:prSet custT="1"/>
      <dgm:spPr/>
      <dgm:t>
        <a:bodyPr/>
        <a:lstStyle/>
        <a:p>
          <a:pPr rtl="0"/>
          <a:r>
            <a:rPr lang="en-US" sz="1900" b="0" dirty="0"/>
            <a:t>ULTs can run on any OS</a:t>
          </a:r>
        </a:p>
      </dgm:t>
    </dgm:pt>
    <dgm:pt modelId="{50F4AEAD-4AC6-9B4C-980F-551E2057EB91}" type="parTrans" cxnId="{7A27E4A7-F91C-304B-825F-17F5A44F0437}">
      <dgm:prSet/>
      <dgm:spPr/>
      <dgm:t>
        <a:bodyPr/>
        <a:lstStyle/>
        <a:p>
          <a:endParaRPr lang="en-US"/>
        </a:p>
      </dgm:t>
    </dgm:pt>
    <dgm:pt modelId="{D8471B37-87A9-AE43-A95F-FBFDE1EE108D}" type="sibTrans" cxnId="{7A27E4A7-F91C-304B-825F-17F5A44F0437}">
      <dgm:prSet/>
      <dgm:spPr/>
      <dgm:t>
        <a:bodyPr/>
        <a:lstStyle/>
        <a:p>
          <a:endParaRPr lang="en-US"/>
        </a:p>
      </dgm:t>
    </dgm:pt>
    <dgm:pt modelId="{06822A1B-AD09-F74E-A827-5C7ED814A0BC}" type="pres">
      <dgm:prSet presAssocID="{5D2D2D33-BB61-8241-A197-5D26C46A14BC}" presName="arrowDiagram" presStyleCnt="0">
        <dgm:presLayoutVars>
          <dgm:chMax val="5"/>
          <dgm:dir/>
          <dgm:resizeHandles val="exact"/>
        </dgm:presLayoutVars>
      </dgm:prSet>
      <dgm:spPr/>
    </dgm:pt>
    <dgm:pt modelId="{45521A5A-8BF5-6D4F-8820-9F7A7D2AACC9}" type="pres">
      <dgm:prSet presAssocID="{5D2D2D33-BB61-8241-A197-5D26C46A14BC}" presName="arrow" presStyleLbl="bgShp" presStyleIdx="0" presStyleCnt="1" custScaleY="96800" custLinFactNeighborX="-7000" custLinFactNeighborY="-3600"/>
      <dgm:spPr>
        <a:solidFill>
          <a:schemeClr val="accent6">
            <a:lumMod val="75000"/>
          </a:schemeClr>
        </a:solidFill>
      </dgm:spPr>
    </dgm:pt>
    <dgm:pt modelId="{4F4A8D4C-6494-6A46-B0AE-43C2851407F8}" type="pres">
      <dgm:prSet presAssocID="{5D2D2D33-BB61-8241-A197-5D26C46A14BC}" presName="arrowDiagram3" presStyleCnt="0"/>
      <dgm:spPr/>
    </dgm:pt>
    <dgm:pt modelId="{93EAFCAC-773B-E94E-854B-E2F2A383AFC6}" type="pres">
      <dgm:prSet presAssocID="{7F122F77-B3B0-0B42-97EC-FC618BD3A352}" presName="bullet3a" presStyleLbl="node1" presStyleIdx="0" presStyleCnt="3" custLinFactY="-30288" custLinFactNeighborX="50000" custLinFactNeighborY="-100000"/>
      <dgm:spPr>
        <a:blipFill rotWithShape="0">
          <a:blip xmlns:r="http://schemas.openxmlformats.org/officeDocument/2006/relationships" r:embed="rId1"/>
          <a:tile tx="0" ty="0" sx="100000" sy="100000" flip="none" algn="tl"/>
        </a:blipFill>
      </dgm:spPr>
    </dgm:pt>
    <dgm:pt modelId="{E4D42CE9-ECF2-5744-AA05-BF91A11852C6}" type="pres">
      <dgm:prSet presAssocID="{7F122F77-B3B0-0B42-97EC-FC618BD3A352}" presName="textBox3a" presStyleLbl="revTx" presStyleIdx="0" presStyleCnt="3" custScaleX="168672" custScaleY="55018" custLinFactNeighborX="30044" custLinFactNeighborY="-20761">
        <dgm:presLayoutVars>
          <dgm:bulletEnabled val="1"/>
        </dgm:presLayoutVars>
      </dgm:prSet>
      <dgm:spPr/>
    </dgm:pt>
    <dgm:pt modelId="{1036C2CF-90BA-A94C-AD44-42882AF2DD37}" type="pres">
      <dgm:prSet presAssocID="{29134C3A-9B00-4549-BB8B-B66432C1096F}" presName="bullet3b" presStyleLbl="node1" presStyleIdx="1" presStyleCnt="3" custLinFactNeighborX="28723" custLinFactNeighborY="-51064"/>
      <dgm:spPr>
        <a:blipFill rotWithShape="0">
          <a:blip xmlns:r="http://schemas.openxmlformats.org/officeDocument/2006/relationships" r:embed="rId1"/>
          <a:tile tx="0" ty="0" sx="100000" sy="100000" flip="none" algn="tl"/>
        </a:blipFill>
      </dgm:spPr>
    </dgm:pt>
    <dgm:pt modelId="{A85E126F-226F-CC4E-84E7-84C919015917}" type="pres">
      <dgm:prSet presAssocID="{29134C3A-9B00-4549-BB8B-B66432C1096F}" presName="textBox3b" presStyleLbl="revTx" presStyleIdx="1" presStyleCnt="3" custScaleX="141667" custScaleY="29412" custLinFactNeighborX="8334" custLinFactNeighborY="-25735">
        <dgm:presLayoutVars>
          <dgm:bulletEnabled val="1"/>
        </dgm:presLayoutVars>
      </dgm:prSet>
      <dgm:spPr/>
    </dgm:pt>
    <dgm:pt modelId="{54DF5CF8-7AEE-2A40-9C1E-D941B6A8084B}" type="pres">
      <dgm:prSet presAssocID="{931538E1-ED54-6F49-A1F9-7381F4898C01}" presName="bullet3c" presStyleLbl="node1" presStyleIdx="2" presStyleCnt="3" custLinFactX="34615" custLinFactNeighborX="100000" custLinFactNeighborY="-62500"/>
      <dgm:spPr>
        <a:blipFill rotWithShape="0">
          <a:blip xmlns:r="http://schemas.openxmlformats.org/officeDocument/2006/relationships" r:embed="rId1"/>
          <a:tile tx="0" ty="0" sx="100000" sy="100000" flip="none" algn="tl"/>
        </a:blipFill>
      </dgm:spPr>
    </dgm:pt>
    <dgm:pt modelId="{FBB2E895-1B5B-4449-B16F-AEA0D14C0847}" type="pres">
      <dgm:prSet presAssocID="{931538E1-ED54-6F49-A1F9-7381F4898C01}" presName="textBox3c" presStyleLbl="revTx" presStyleIdx="2" presStyleCnt="3" custFlipVert="0" custScaleX="66664" custScaleY="41294" custLinFactNeighborX="-2085" custLinFactNeighborY="-11655">
        <dgm:presLayoutVars>
          <dgm:bulletEnabled val="1"/>
        </dgm:presLayoutVars>
      </dgm:prSet>
      <dgm:spPr/>
    </dgm:pt>
  </dgm:ptLst>
  <dgm:cxnLst>
    <dgm:cxn modelId="{A892F406-AFDF-4041-88E4-5BB40484A68C}" srcId="{5D2D2D33-BB61-8241-A197-5D26C46A14BC}" destId="{7F122F77-B3B0-0B42-97EC-FC618BD3A352}" srcOrd="0" destOrd="0" parTransId="{031850AE-5C94-9243-9FF7-5560C1533A05}" sibTransId="{C374204F-E9ED-E44E-AEDF-0338168C79AA}"/>
    <dgm:cxn modelId="{B2DA335C-CDB5-4B41-8B71-C0A42FD923D2}" srcId="{5D2D2D33-BB61-8241-A197-5D26C46A14BC}" destId="{29134C3A-9B00-4549-BB8B-B66432C1096F}" srcOrd="1" destOrd="0" parTransId="{625EA1CE-AD9C-DE4E-AEF7-229DE929EEA9}" sibTransId="{ABFEF0E3-C81A-F749-818C-BA04D29119D3}"/>
    <dgm:cxn modelId="{C77A5842-2391-2C4E-9FD5-7121E94354FA}" type="presOf" srcId="{5D2D2D33-BB61-8241-A197-5D26C46A14BC}" destId="{06822A1B-AD09-F74E-A827-5C7ED814A0BC}" srcOrd="0" destOrd="0" presId="urn:microsoft.com/office/officeart/2005/8/layout/arrow2"/>
    <dgm:cxn modelId="{20FCC66D-5A8B-8A4D-BEF6-C5C9C95E8B8F}" type="presOf" srcId="{7F122F77-B3B0-0B42-97EC-FC618BD3A352}" destId="{E4D42CE9-ECF2-5744-AA05-BF91A11852C6}" srcOrd="0" destOrd="0" presId="urn:microsoft.com/office/officeart/2005/8/layout/arrow2"/>
    <dgm:cxn modelId="{1BE9707C-FCA0-284F-9555-F9C68DE75E45}" type="presOf" srcId="{931538E1-ED54-6F49-A1F9-7381F4898C01}" destId="{FBB2E895-1B5B-4449-B16F-AEA0D14C0847}" srcOrd="0" destOrd="0" presId="urn:microsoft.com/office/officeart/2005/8/layout/arrow2"/>
    <dgm:cxn modelId="{1F9FB68E-0B6B-524A-A5FE-67DAB2C3758B}" type="presOf" srcId="{29134C3A-9B00-4549-BB8B-B66432C1096F}" destId="{A85E126F-226F-CC4E-84E7-84C919015917}" srcOrd="0" destOrd="0" presId="urn:microsoft.com/office/officeart/2005/8/layout/arrow2"/>
    <dgm:cxn modelId="{7A27E4A7-F91C-304B-825F-17F5A44F0437}" srcId="{5D2D2D33-BB61-8241-A197-5D26C46A14BC}" destId="{931538E1-ED54-6F49-A1F9-7381F4898C01}" srcOrd="2" destOrd="0" parTransId="{50F4AEAD-4AC6-9B4C-980F-551E2057EB91}" sibTransId="{D8471B37-87A9-AE43-A95F-FBFDE1EE108D}"/>
    <dgm:cxn modelId="{82730D2F-44EF-7949-9A84-7EBBE0DE1844}" type="presParOf" srcId="{06822A1B-AD09-F74E-A827-5C7ED814A0BC}" destId="{45521A5A-8BF5-6D4F-8820-9F7A7D2AACC9}" srcOrd="0" destOrd="0" presId="urn:microsoft.com/office/officeart/2005/8/layout/arrow2"/>
    <dgm:cxn modelId="{BE725748-B37E-5B4F-913C-F332F637739E}" type="presParOf" srcId="{06822A1B-AD09-F74E-A827-5C7ED814A0BC}" destId="{4F4A8D4C-6494-6A46-B0AE-43C2851407F8}" srcOrd="1" destOrd="0" presId="urn:microsoft.com/office/officeart/2005/8/layout/arrow2"/>
    <dgm:cxn modelId="{5BFB1335-8E3C-D340-8A8F-0E71306E12E6}" type="presParOf" srcId="{4F4A8D4C-6494-6A46-B0AE-43C2851407F8}" destId="{93EAFCAC-773B-E94E-854B-E2F2A383AFC6}" srcOrd="0" destOrd="0" presId="urn:microsoft.com/office/officeart/2005/8/layout/arrow2"/>
    <dgm:cxn modelId="{556A88B8-0FAC-0E41-BC81-C0A144D3819B}" type="presParOf" srcId="{4F4A8D4C-6494-6A46-B0AE-43C2851407F8}" destId="{E4D42CE9-ECF2-5744-AA05-BF91A11852C6}" srcOrd="1" destOrd="0" presId="urn:microsoft.com/office/officeart/2005/8/layout/arrow2"/>
    <dgm:cxn modelId="{BA79B451-49A5-D348-81BC-36EB57C9F62B}" type="presParOf" srcId="{4F4A8D4C-6494-6A46-B0AE-43C2851407F8}" destId="{1036C2CF-90BA-A94C-AD44-42882AF2DD37}" srcOrd="2" destOrd="0" presId="urn:microsoft.com/office/officeart/2005/8/layout/arrow2"/>
    <dgm:cxn modelId="{7BA7F7B6-8929-CB42-B640-45D781DEC6FA}" type="presParOf" srcId="{4F4A8D4C-6494-6A46-B0AE-43C2851407F8}" destId="{A85E126F-226F-CC4E-84E7-84C919015917}" srcOrd="3" destOrd="0" presId="urn:microsoft.com/office/officeart/2005/8/layout/arrow2"/>
    <dgm:cxn modelId="{A1EBC42C-E888-0544-8190-3736F046239C}" type="presParOf" srcId="{4F4A8D4C-6494-6A46-B0AE-43C2851407F8}" destId="{54DF5CF8-7AEE-2A40-9C1E-D941B6A8084B}" srcOrd="4" destOrd="0" presId="urn:microsoft.com/office/officeart/2005/8/layout/arrow2"/>
    <dgm:cxn modelId="{D2FC0263-4B49-A94D-8F2A-C135AF34AAEE}" type="presParOf" srcId="{4F4A8D4C-6494-6A46-B0AE-43C2851407F8}" destId="{FBB2E895-1B5B-4449-B16F-AEA0D14C084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499258-9C88-764C-849A-F097FAE1347C}"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ADAB1287-3588-6C43-B8AB-2C5C385437BB}">
      <dgm:prSet custT="1"/>
      <dgm:spPr>
        <a:solidFill>
          <a:schemeClr val="accent1">
            <a:lumMod val="75000"/>
          </a:schemeClr>
        </a:solidFill>
      </dgm:spPr>
      <dgm:t>
        <a:bodyPr/>
        <a:lstStyle/>
        <a:p>
          <a:pPr rtl="0"/>
          <a:r>
            <a:rPr lang="en-US" sz="2200" dirty="0"/>
            <a:t>Jacketing</a:t>
          </a:r>
        </a:p>
      </dgm:t>
    </dgm:pt>
    <dgm:pt modelId="{A6380617-1639-C148-ADCD-247CD6883FA5}" type="parTrans" cxnId="{2BF47C9E-593D-E442-9CFD-42D4002E1558}">
      <dgm:prSet/>
      <dgm:spPr/>
      <dgm:t>
        <a:bodyPr/>
        <a:lstStyle/>
        <a:p>
          <a:endParaRPr lang="en-US"/>
        </a:p>
      </dgm:t>
    </dgm:pt>
    <dgm:pt modelId="{4BD13EC5-5940-6F4B-90D2-52502FCC94C9}" type="sibTrans" cxnId="{2BF47C9E-593D-E442-9CFD-42D4002E1558}">
      <dgm:prSet/>
      <dgm:spPr>
        <a:solidFill>
          <a:schemeClr val="accent6">
            <a:lumMod val="75000"/>
            <a:alpha val="90000"/>
          </a:schemeClr>
        </a:solidFill>
      </dgm:spPr>
      <dgm:t>
        <a:bodyPr/>
        <a:lstStyle/>
        <a:p>
          <a:endParaRPr lang="en-US" dirty="0"/>
        </a:p>
      </dgm:t>
    </dgm:pt>
    <dgm:pt modelId="{C2BD9EFC-99C7-2E44-BBC2-D460C2E00173}">
      <dgm:prSet custT="1"/>
      <dgm:spPr>
        <a:solidFill>
          <a:schemeClr val="accent1">
            <a:lumMod val="75000"/>
          </a:schemeClr>
        </a:solidFill>
      </dgm:spPr>
      <dgm:t>
        <a:bodyPr/>
        <a:lstStyle/>
        <a:p>
          <a:pPr rtl="0"/>
          <a:r>
            <a:rPr lang="en-US" sz="2000" dirty="0"/>
            <a:t>Purpose is to convert a blocking system call into a non-blocking system call</a:t>
          </a:r>
        </a:p>
      </dgm:t>
    </dgm:pt>
    <dgm:pt modelId="{3A2E73C9-083C-4244-BFC4-1B45924EF68A}" type="parTrans" cxnId="{0EB1CA93-8C88-1544-BCD9-37E13D1A125E}">
      <dgm:prSet/>
      <dgm:spPr/>
      <dgm:t>
        <a:bodyPr/>
        <a:lstStyle/>
        <a:p>
          <a:endParaRPr lang="en-US"/>
        </a:p>
      </dgm:t>
    </dgm:pt>
    <dgm:pt modelId="{E3727B35-55DE-0A46-BAC6-CFF9D77D9AD8}" type="sibTrans" cxnId="{0EB1CA93-8C88-1544-BCD9-37E13D1A125E}">
      <dgm:prSet/>
      <dgm:spPr/>
      <dgm:t>
        <a:bodyPr/>
        <a:lstStyle/>
        <a:p>
          <a:endParaRPr lang="en-US"/>
        </a:p>
      </dgm:t>
    </dgm:pt>
    <dgm:pt modelId="{BE75259B-7A2F-CE4D-8266-703E1E137D07}">
      <dgm:prSet/>
      <dgm:spPr>
        <a:solidFill>
          <a:schemeClr val="accent1">
            <a:lumMod val="75000"/>
          </a:schemeClr>
        </a:solidFill>
      </dgm:spPr>
      <dgm:t>
        <a:bodyPr/>
        <a:lstStyle/>
        <a:p>
          <a:pPr rtl="0"/>
          <a:r>
            <a:rPr lang="en-US" sz="2100" dirty="0"/>
            <a:t>Writing an application as multiple processes rather than multiple threads</a:t>
          </a:r>
        </a:p>
      </dgm:t>
    </dgm:pt>
    <dgm:pt modelId="{B3F41D15-37CD-6B45-9640-E17DEF7AA7B2}" type="parTrans" cxnId="{BFCC0CF6-C55F-DF48-96E7-D06F2DC7BEC4}">
      <dgm:prSet/>
      <dgm:spPr/>
      <dgm:t>
        <a:bodyPr/>
        <a:lstStyle/>
        <a:p>
          <a:endParaRPr lang="en-US"/>
        </a:p>
      </dgm:t>
    </dgm:pt>
    <dgm:pt modelId="{9497A349-DED3-EF4E-993D-4DEBB682B126}" type="sibTrans" cxnId="{BFCC0CF6-C55F-DF48-96E7-D06F2DC7BEC4}">
      <dgm:prSet/>
      <dgm:spPr/>
      <dgm:t>
        <a:bodyPr/>
        <a:lstStyle/>
        <a:p>
          <a:endParaRPr lang="en-US"/>
        </a:p>
      </dgm:t>
    </dgm:pt>
    <dgm:pt modelId="{F7FA96E0-6F90-C348-81AF-F2912819AE4D}">
      <dgm:prSet custT="1"/>
      <dgm:spPr/>
      <dgm:t>
        <a:bodyPr/>
        <a:lstStyle/>
        <a:p>
          <a:pPr rtl="0"/>
          <a:r>
            <a:rPr lang="en-US" sz="1800" dirty="0"/>
            <a:t>However, this approach eliminates the main advantage of threads</a:t>
          </a:r>
        </a:p>
      </dgm:t>
    </dgm:pt>
    <dgm:pt modelId="{F50CD1B9-5153-BF4C-8467-94334DB27775}" type="parTrans" cxnId="{5824D9A9-97D4-E847-9201-AA0E988EF649}">
      <dgm:prSet/>
      <dgm:spPr/>
      <dgm:t>
        <a:bodyPr/>
        <a:lstStyle/>
        <a:p>
          <a:endParaRPr lang="en-US"/>
        </a:p>
      </dgm:t>
    </dgm:pt>
    <dgm:pt modelId="{4E196DEB-649B-4B49-9201-5C628F797C46}" type="sibTrans" cxnId="{5824D9A9-97D4-E847-9201-AA0E988EF649}">
      <dgm:prSet/>
      <dgm:spPr/>
      <dgm:t>
        <a:bodyPr/>
        <a:lstStyle/>
        <a:p>
          <a:endParaRPr lang="en-US"/>
        </a:p>
      </dgm:t>
    </dgm:pt>
    <dgm:pt modelId="{14D59842-93C7-D24A-B018-720787BF8051}" type="pres">
      <dgm:prSet presAssocID="{AD499258-9C88-764C-849A-F097FAE1347C}" presName="outerComposite" presStyleCnt="0">
        <dgm:presLayoutVars>
          <dgm:chMax val="5"/>
          <dgm:dir/>
          <dgm:resizeHandles val="exact"/>
        </dgm:presLayoutVars>
      </dgm:prSet>
      <dgm:spPr/>
    </dgm:pt>
    <dgm:pt modelId="{9A586BBB-850C-7647-B0BB-7C8D53187BD8}" type="pres">
      <dgm:prSet presAssocID="{AD499258-9C88-764C-849A-F097FAE1347C}" presName="dummyMaxCanvas" presStyleCnt="0">
        <dgm:presLayoutVars/>
      </dgm:prSet>
      <dgm:spPr/>
    </dgm:pt>
    <dgm:pt modelId="{01078792-7B28-FF43-A32C-003396C6EF4C}" type="pres">
      <dgm:prSet presAssocID="{AD499258-9C88-764C-849A-F097FAE1347C}" presName="TwoNodes_1" presStyleLbl="node1" presStyleIdx="0" presStyleCnt="2" custScaleX="83957" custScaleY="83838">
        <dgm:presLayoutVars>
          <dgm:bulletEnabled val="1"/>
        </dgm:presLayoutVars>
      </dgm:prSet>
      <dgm:spPr/>
    </dgm:pt>
    <dgm:pt modelId="{C478A6ED-69A6-584A-A2DA-3955A2E0623F}" type="pres">
      <dgm:prSet presAssocID="{AD499258-9C88-764C-849A-F097FAE1347C}" presName="TwoNodes_2" presStyleLbl="node1" presStyleIdx="1" presStyleCnt="2" custScaleX="82888" custScaleY="102729">
        <dgm:presLayoutVars>
          <dgm:bulletEnabled val="1"/>
        </dgm:presLayoutVars>
      </dgm:prSet>
      <dgm:spPr/>
    </dgm:pt>
    <dgm:pt modelId="{468D6BA6-6676-084C-80C4-3CF75C066D1F}" type="pres">
      <dgm:prSet presAssocID="{AD499258-9C88-764C-849A-F097FAE1347C}" presName="TwoConn_1-2" presStyleLbl="fgAccFollowNode1" presStyleIdx="0" presStyleCnt="1" custScaleX="86480" custLinFactNeighborX="-29717" custLinFactNeighborY="6065">
        <dgm:presLayoutVars>
          <dgm:bulletEnabled val="1"/>
        </dgm:presLayoutVars>
      </dgm:prSet>
      <dgm:spPr/>
    </dgm:pt>
    <dgm:pt modelId="{A357A542-83EF-7540-86A4-DE36440B3A9E}" type="pres">
      <dgm:prSet presAssocID="{AD499258-9C88-764C-849A-F097FAE1347C}" presName="TwoNodes_1_text" presStyleLbl="node1" presStyleIdx="1" presStyleCnt="2">
        <dgm:presLayoutVars>
          <dgm:bulletEnabled val="1"/>
        </dgm:presLayoutVars>
      </dgm:prSet>
      <dgm:spPr/>
    </dgm:pt>
    <dgm:pt modelId="{126A3EE7-4874-EE45-9D5A-A2BDDEF93BD5}" type="pres">
      <dgm:prSet presAssocID="{AD499258-9C88-764C-849A-F097FAE1347C}" presName="TwoNodes_2_text" presStyleLbl="node1" presStyleIdx="1" presStyleCnt="2">
        <dgm:presLayoutVars>
          <dgm:bulletEnabled val="1"/>
        </dgm:presLayoutVars>
      </dgm:prSet>
      <dgm:spPr/>
    </dgm:pt>
  </dgm:ptLst>
  <dgm:cxnLst>
    <dgm:cxn modelId="{044F8F11-E3E7-E84F-BCE9-E5D1DF4D0644}" type="presOf" srcId="{F7FA96E0-6F90-C348-81AF-F2912819AE4D}" destId="{C478A6ED-69A6-584A-A2DA-3955A2E0623F}" srcOrd="0" destOrd="1" presId="urn:microsoft.com/office/officeart/2005/8/layout/vProcess5"/>
    <dgm:cxn modelId="{F843A118-77AE-704D-A266-919463BBCDFB}" type="presOf" srcId="{4BD13EC5-5940-6F4B-90D2-52502FCC94C9}" destId="{468D6BA6-6676-084C-80C4-3CF75C066D1F}" srcOrd="0" destOrd="0" presId="urn:microsoft.com/office/officeart/2005/8/layout/vProcess5"/>
    <dgm:cxn modelId="{889F1B29-678A-C24B-80EB-A940F74F8399}" type="presOf" srcId="{BE75259B-7A2F-CE4D-8266-703E1E137D07}" destId="{C478A6ED-69A6-584A-A2DA-3955A2E0623F}" srcOrd="0" destOrd="0" presId="urn:microsoft.com/office/officeart/2005/8/layout/vProcess5"/>
    <dgm:cxn modelId="{73A1FC2F-4E93-C14D-B8AC-C818BB3D55BE}" type="presOf" srcId="{C2BD9EFC-99C7-2E44-BBC2-D460C2E00173}" destId="{01078792-7B28-FF43-A32C-003396C6EF4C}" srcOrd="0" destOrd="1" presId="urn:microsoft.com/office/officeart/2005/8/layout/vProcess5"/>
    <dgm:cxn modelId="{2779DF5F-E16C-F542-8C60-F32A410ECF29}" type="presOf" srcId="{F7FA96E0-6F90-C348-81AF-F2912819AE4D}" destId="{126A3EE7-4874-EE45-9D5A-A2BDDEF93BD5}" srcOrd="1" destOrd="1" presId="urn:microsoft.com/office/officeart/2005/8/layout/vProcess5"/>
    <dgm:cxn modelId="{350B3590-5EE1-AE46-8B86-E1980CC50CB8}" type="presOf" srcId="{AD499258-9C88-764C-849A-F097FAE1347C}" destId="{14D59842-93C7-D24A-B018-720787BF8051}" srcOrd="0" destOrd="0" presId="urn:microsoft.com/office/officeart/2005/8/layout/vProcess5"/>
    <dgm:cxn modelId="{0EB1CA93-8C88-1544-BCD9-37E13D1A125E}" srcId="{ADAB1287-3588-6C43-B8AB-2C5C385437BB}" destId="{C2BD9EFC-99C7-2E44-BBC2-D460C2E00173}" srcOrd="0" destOrd="0" parTransId="{3A2E73C9-083C-4244-BFC4-1B45924EF68A}" sibTransId="{E3727B35-55DE-0A46-BAC6-CFF9D77D9AD8}"/>
    <dgm:cxn modelId="{2BF47C9E-593D-E442-9CFD-42D4002E1558}" srcId="{AD499258-9C88-764C-849A-F097FAE1347C}" destId="{ADAB1287-3588-6C43-B8AB-2C5C385437BB}" srcOrd="0" destOrd="0" parTransId="{A6380617-1639-C148-ADCD-247CD6883FA5}" sibTransId="{4BD13EC5-5940-6F4B-90D2-52502FCC94C9}"/>
    <dgm:cxn modelId="{F40F9DA5-F3F8-0944-BB4E-1C8B53D7CD18}" type="presOf" srcId="{ADAB1287-3588-6C43-B8AB-2C5C385437BB}" destId="{A357A542-83EF-7540-86A4-DE36440B3A9E}" srcOrd="1" destOrd="0" presId="urn:microsoft.com/office/officeart/2005/8/layout/vProcess5"/>
    <dgm:cxn modelId="{5824D9A9-97D4-E847-9201-AA0E988EF649}" srcId="{BE75259B-7A2F-CE4D-8266-703E1E137D07}" destId="{F7FA96E0-6F90-C348-81AF-F2912819AE4D}" srcOrd="0" destOrd="0" parTransId="{F50CD1B9-5153-BF4C-8467-94334DB27775}" sibTransId="{4E196DEB-649B-4B49-9201-5C628F797C46}"/>
    <dgm:cxn modelId="{12513CB5-9527-E74C-9194-74B0306FFBC2}" type="presOf" srcId="{C2BD9EFC-99C7-2E44-BBC2-D460C2E00173}" destId="{A357A542-83EF-7540-86A4-DE36440B3A9E}" srcOrd="1" destOrd="1" presId="urn:microsoft.com/office/officeart/2005/8/layout/vProcess5"/>
    <dgm:cxn modelId="{AE9034CD-BBBC-0F48-AC11-D440506F61F6}" type="presOf" srcId="{BE75259B-7A2F-CE4D-8266-703E1E137D07}" destId="{126A3EE7-4874-EE45-9D5A-A2BDDEF93BD5}" srcOrd="1" destOrd="0" presId="urn:microsoft.com/office/officeart/2005/8/layout/vProcess5"/>
    <dgm:cxn modelId="{CA8D7AD7-1984-EA4B-837E-EE1794865167}" type="presOf" srcId="{ADAB1287-3588-6C43-B8AB-2C5C385437BB}" destId="{01078792-7B28-FF43-A32C-003396C6EF4C}" srcOrd="0" destOrd="0" presId="urn:microsoft.com/office/officeart/2005/8/layout/vProcess5"/>
    <dgm:cxn modelId="{BFCC0CF6-C55F-DF48-96E7-D06F2DC7BEC4}" srcId="{AD499258-9C88-764C-849A-F097FAE1347C}" destId="{BE75259B-7A2F-CE4D-8266-703E1E137D07}" srcOrd="1" destOrd="0" parTransId="{B3F41D15-37CD-6B45-9640-E17DEF7AA7B2}" sibTransId="{9497A349-DED3-EF4E-993D-4DEBB682B126}"/>
    <dgm:cxn modelId="{27D022A1-1745-114A-AB22-2036313E217B}" type="presParOf" srcId="{14D59842-93C7-D24A-B018-720787BF8051}" destId="{9A586BBB-850C-7647-B0BB-7C8D53187BD8}" srcOrd="0" destOrd="0" presId="urn:microsoft.com/office/officeart/2005/8/layout/vProcess5"/>
    <dgm:cxn modelId="{BE1F26B7-D172-E444-80E7-7B2913263A9E}" type="presParOf" srcId="{14D59842-93C7-D24A-B018-720787BF8051}" destId="{01078792-7B28-FF43-A32C-003396C6EF4C}" srcOrd="1" destOrd="0" presId="urn:microsoft.com/office/officeart/2005/8/layout/vProcess5"/>
    <dgm:cxn modelId="{12D9D474-3F12-904B-B16F-D3F786BBCEBC}" type="presParOf" srcId="{14D59842-93C7-D24A-B018-720787BF8051}" destId="{C478A6ED-69A6-584A-A2DA-3955A2E0623F}" srcOrd="2" destOrd="0" presId="urn:microsoft.com/office/officeart/2005/8/layout/vProcess5"/>
    <dgm:cxn modelId="{B0A0C6CD-FC7C-2846-89D7-0273F25F73C3}" type="presParOf" srcId="{14D59842-93C7-D24A-B018-720787BF8051}" destId="{468D6BA6-6676-084C-80C4-3CF75C066D1F}" srcOrd="3" destOrd="0" presId="urn:microsoft.com/office/officeart/2005/8/layout/vProcess5"/>
    <dgm:cxn modelId="{950F39DB-229F-AD4D-B30B-86B81C42605A}" type="presParOf" srcId="{14D59842-93C7-D24A-B018-720787BF8051}" destId="{A357A542-83EF-7540-86A4-DE36440B3A9E}" srcOrd="4" destOrd="0" presId="urn:microsoft.com/office/officeart/2005/8/layout/vProcess5"/>
    <dgm:cxn modelId="{36AF8897-7D1B-E34D-A080-42A19F39A32F}" type="presParOf" srcId="{14D59842-93C7-D24A-B018-720787BF8051}" destId="{126A3EE7-4874-EE45-9D5A-A2BDDEF93BD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24D38-E902-DF4A-817F-AECD509B69DC}">
      <dsp:nvSpPr>
        <dsp:cNvPr id="0" name=""/>
        <dsp:cNvSpPr/>
      </dsp:nvSpPr>
      <dsp:spPr>
        <a:xfrm>
          <a:off x="0" y="441779"/>
          <a:ext cx="7696200" cy="3767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7311" tIns="541528" rIns="597311"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An execution state (Running, Ready, etc.)</a:t>
          </a:r>
        </a:p>
        <a:p>
          <a:pPr marL="228600" lvl="1" indent="-228600" algn="l" defTabSz="1155700" rtl="0">
            <a:lnSpc>
              <a:spcPct val="90000"/>
            </a:lnSpc>
            <a:spcBef>
              <a:spcPct val="0"/>
            </a:spcBef>
            <a:spcAft>
              <a:spcPct val="15000"/>
            </a:spcAft>
            <a:buChar char="•"/>
          </a:pPr>
          <a:r>
            <a:rPr lang="en-US" sz="2600" kern="1200" dirty="0"/>
            <a:t>A saved thread context when not running</a:t>
          </a:r>
        </a:p>
        <a:p>
          <a:pPr marL="228600" lvl="1" indent="-228600" algn="l" defTabSz="1155700" rtl="0">
            <a:lnSpc>
              <a:spcPct val="90000"/>
            </a:lnSpc>
            <a:spcBef>
              <a:spcPct val="0"/>
            </a:spcBef>
            <a:spcAft>
              <a:spcPct val="15000"/>
            </a:spcAft>
            <a:buChar char="•"/>
          </a:pPr>
          <a:r>
            <a:rPr lang="en-US" sz="2600" kern="1200" dirty="0"/>
            <a:t>An execution stack</a:t>
          </a:r>
        </a:p>
        <a:p>
          <a:pPr marL="228600" lvl="1" indent="-228600" algn="l" defTabSz="1155700" rtl="0">
            <a:lnSpc>
              <a:spcPct val="90000"/>
            </a:lnSpc>
            <a:spcBef>
              <a:spcPct val="0"/>
            </a:spcBef>
            <a:spcAft>
              <a:spcPct val="15000"/>
            </a:spcAft>
            <a:buChar char="•"/>
          </a:pPr>
          <a:r>
            <a:rPr lang="en-US" sz="2600" kern="1200" dirty="0"/>
            <a:t>Some per-thread static storage for local variables</a:t>
          </a:r>
        </a:p>
        <a:p>
          <a:pPr marL="228600" lvl="1" indent="-228600" algn="l" defTabSz="1155700" rtl="0">
            <a:lnSpc>
              <a:spcPct val="90000"/>
            </a:lnSpc>
            <a:spcBef>
              <a:spcPct val="0"/>
            </a:spcBef>
            <a:spcAft>
              <a:spcPct val="15000"/>
            </a:spcAft>
            <a:buChar char="•"/>
          </a:pPr>
          <a:r>
            <a:rPr lang="en-US" sz="2600" kern="1200" dirty="0"/>
            <a:t>Access to the memory and resources of its processes, shared with all other threads in that process</a:t>
          </a:r>
        </a:p>
      </dsp:txBody>
      <dsp:txXfrm>
        <a:off x="0" y="441779"/>
        <a:ext cx="7696200" cy="3767400"/>
      </dsp:txXfrm>
    </dsp:sp>
    <dsp:sp modelId="{5E289D48-2C1F-DB42-885C-FA72D3EFD61D}">
      <dsp:nvSpPr>
        <dsp:cNvPr id="0" name=""/>
        <dsp:cNvSpPr/>
      </dsp:nvSpPr>
      <dsp:spPr>
        <a:xfrm>
          <a:off x="384810" y="58019"/>
          <a:ext cx="5387340" cy="7675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marL="0" lvl="0" indent="0" algn="l" defTabSz="1155700" rtl="0">
            <a:lnSpc>
              <a:spcPct val="90000"/>
            </a:lnSpc>
            <a:spcBef>
              <a:spcPct val="0"/>
            </a:spcBef>
            <a:spcAft>
              <a:spcPct val="35000"/>
            </a:spcAft>
            <a:buNone/>
          </a:pPr>
          <a:r>
            <a:rPr lang="en-US" sz="2600" kern="1200" dirty="0"/>
            <a:t>Each thread has:</a:t>
          </a:r>
        </a:p>
      </dsp:txBody>
      <dsp:txXfrm>
        <a:off x="422277" y="95486"/>
        <a:ext cx="531240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5B061-28CD-1A44-A68C-27DC3598CC6C}">
      <dsp:nvSpPr>
        <dsp:cNvPr id="0" name=""/>
        <dsp:cNvSpPr/>
      </dsp:nvSpPr>
      <dsp:spPr>
        <a:xfrm>
          <a:off x="337" y="1748798"/>
          <a:ext cx="1421750" cy="11726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1E1238-A39B-B149-8297-AA72CE9A22C8}">
      <dsp:nvSpPr>
        <dsp:cNvPr id="0" name=""/>
        <dsp:cNvSpPr/>
      </dsp:nvSpPr>
      <dsp:spPr>
        <a:xfrm>
          <a:off x="1529986" y="2162745"/>
          <a:ext cx="1596901" cy="1596901"/>
        </a:xfrm>
        <a:prstGeom prst="leftCircularArrow">
          <a:avLst>
            <a:gd name="adj1" fmla="val 2536"/>
            <a:gd name="adj2" fmla="val 307664"/>
            <a:gd name="adj3" fmla="val 1977197"/>
            <a:gd name="adj4" fmla="val 8918511"/>
            <a:gd name="adj5" fmla="val 2959"/>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4D7556E-CD4B-0F43-B97B-025926CE55A9}">
      <dsp:nvSpPr>
        <dsp:cNvPr id="0" name=""/>
        <dsp:cNvSpPr/>
      </dsp:nvSpPr>
      <dsp:spPr>
        <a:xfrm>
          <a:off x="232208" y="2235007"/>
          <a:ext cx="1431923" cy="137287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Takes less time to create a new thread than a process</a:t>
          </a:r>
        </a:p>
      </dsp:txBody>
      <dsp:txXfrm>
        <a:off x="272418" y="2275217"/>
        <a:ext cx="1351503" cy="1292455"/>
      </dsp:txXfrm>
    </dsp:sp>
    <dsp:sp modelId="{5FF00021-0035-EC44-9F54-1581344B5540}">
      <dsp:nvSpPr>
        <dsp:cNvPr id="0" name=""/>
        <dsp:cNvSpPr/>
      </dsp:nvSpPr>
      <dsp:spPr>
        <a:xfrm>
          <a:off x="1857013" y="2143506"/>
          <a:ext cx="1421750" cy="11726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16B1F-811E-5249-9C4A-E45362F95CB1}">
      <dsp:nvSpPr>
        <dsp:cNvPr id="0" name=""/>
        <dsp:cNvSpPr/>
      </dsp:nvSpPr>
      <dsp:spPr>
        <a:xfrm>
          <a:off x="2971805" y="1219208"/>
          <a:ext cx="1995416" cy="1995416"/>
        </a:xfrm>
        <a:prstGeom prst="circularArrow">
          <a:avLst>
            <a:gd name="adj1" fmla="val 2030"/>
            <a:gd name="adj2" fmla="val 243362"/>
            <a:gd name="adj3" fmla="val 19308553"/>
            <a:gd name="adj4" fmla="val 12302936"/>
            <a:gd name="adj5" fmla="val 2368"/>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F8DEE456-5D02-F24A-9584-7CB10AA1B0B3}">
      <dsp:nvSpPr>
        <dsp:cNvPr id="0" name=""/>
        <dsp:cNvSpPr/>
      </dsp:nvSpPr>
      <dsp:spPr>
        <a:xfrm>
          <a:off x="1933023" y="1537965"/>
          <a:ext cx="1743647" cy="121108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Less time to terminate a thread than a process</a:t>
          </a:r>
        </a:p>
      </dsp:txBody>
      <dsp:txXfrm>
        <a:off x="1968494" y="1573436"/>
        <a:ext cx="1672705" cy="1140138"/>
      </dsp:txXfrm>
    </dsp:sp>
    <dsp:sp modelId="{2401F2B1-4C8C-3B40-BFC1-E2B42A50EB44}">
      <dsp:nvSpPr>
        <dsp:cNvPr id="0" name=""/>
        <dsp:cNvSpPr/>
      </dsp:nvSpPr>
      <dsp:spPr>
        <a:xfrm>
          <a:off x="3897664" y="1657858"/>
          <a:ext cx="1421750" cy="11726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B61966-62BD-9A4E-B31E-31C32831A504}">
      <dsp:nvSpPr>
        <dsp:cNvPr id="0" name=""/>
        <dsp:cNvSpPr/>
      </dsp:nvSpPr>
      <dsp:spPr>
        <a:xfrm>
          <a:off x="5638797" y="1371606"/>
          <a:ext cx="2314721" cy="2314721"/>
        </a:xfrm>
        <a:prstGeom prst="leftCircularArrow">
          <a:avLst>
            <a:gd name="adj1" fmla="val 1750"/>
            <a:gd name="adj2" fmla="val 208457"/>
            <a:gd name="adj3" fmla="val 2003327"/>
            <a:gd name="adj4" fmla="val 9043849"/>
            <a:gd name="adj5" fmla="val 2042"/>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877379AA-74FD-3B4E-B4C4-F6D60C04083B}">
      <dsp:nvSpPr>
        <dsp:cNvPr id="0" name=""/>
        <dsp:cNvSpPr/>
      </dsp:nvSpPr>
      <dsp:spPr>
        <a:xfrm>
          <a:off x="3869551" y="1962187"/>
          <a:ext cx="1951892" cy="173663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Switching between two threads takes less time than switching between processes</a:t>
          </a:r>
        </a:p>
      </dsp:txBody>
      <dsp:txXfrm>
        <a:off x="3920415" y="2013051"/>
        <a:ext cx="1850164" cy="1634907"/>
      </dsp:txXfrm>
    </dsp:sp>
    <dsp:sp modelId="{E1E1BC13-FC71-954D-A46E-211E173FDACF}">
      <dsp:nvSpPr>
        <dsp:cNvPr id="0" name=""/>
        <dsp:cNvSpPr/>
      </dsp:nvSpPr>
      <dsp:spPr>
        <a:xfrm>
          <a:off x="6123131" y="2588882"/>
          <a:ext cx="1933736" cy="5750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CD161A-46FB-A047-ABDE-85957AB23A74}">
      <dsp:nvSpPr>
        <dsp:cNvPr id="0" name=""/>
        <dsp:cNvSpPr/>
      </dsp:nvSpPr>
      <dsp:spPr>
        <a:xfrm>
          <a:off x="6207041" y="1521859"/>
          <a:ext cx="2022221" cy="127550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Threads enhance efficiency in communication between programs</a:t>
          </a:r>
        </a:p>
      </dsp:txBody>
      <dsp:txXfrm>
        <a:off x="6244399" y="1559217"/>
        <a:ext cx="1947505" cy="1200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68DFA-8A2E-204D-89CB-B704450A70C8}">
      <dsp:nvSpPr>
        <dsp:cNvPr id="0" name=""/>
        <dsp:cNvSpPr/>
      </dsp:nvSpPr>
      <dsp:spPr>
        <a:xfrm>
          <a:off x="381001" y="457196"/>
          <a:ext cx="7388213" cy="2557726"/>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282575" lvl="0" indent="-282575" algn="l" defTabSz="266700" rtl="0" fontAlgn="base">
            <a:lnSpc>
              <a:spcPct val="90000"/>
            </a:lnSpc>
            <a:spcBef>
              <a:spcPct val="0"/>
            </a:spcBef>
            <a:spcAft>
              <a:spcPct val="35000"/>
            </a:spcAft>
            <a:buClr>
              <a:schemeClr val="accent1"/>
            </a:buClr>
            <a:buSzPct val="75000"/>
            <a:buFont typeface="Wingdings" pitchFamily="2" charset="2"/>
            <a:buNone/>
          </a:pPr>
          <a:r>
            <a:rPr lang="en-US" sz="2800" b="1" kern="1200" dirty="0">
              <a:solidFill>
                <a:schemeClr val="tx1">
                  <a:lumMod val="85000"/>
                  <a:lumOff val="15000"/>
                </a:schemeClr>
              </a:solidFill>
              <a:latin typeface="+mn-lt"/>
              <a:ea typeface="+mn-ea"/>
              <a:cs typeface="+mn-cs"/>
            </a:rPr>
            <a:t> </a:t>
          </a:r>
          <a:r>
            <a:rPr lang="en-US" sz="2800" b="0" kern="1200" dirty="0">
              <a:solidFill>
                <a:schemeClr val="tx1">
                  <a:lumMod val="85000"/>
                  <a:lumOff val="15000"/>
                </a:schemeClr>
              </a:solidFill>
              <a:latin typeface="+mn-lt"/>
              <a:ea typeface="+mn-ea"/>
              <a:cs typeface="+mn-cs"/>
            </a:rPr>
            <a:t>Most of the state information dealing with execution is maintained in thread-level data structures</a:t>
          </a:r>
        </a:p>
      </dsp:txBody>
      <dsp:txXfrm>
        <a:off x="455914" y="532109"/>
        <a:ext cx="7238387" cy="2407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085AC-6150-B14A-A83D-67F237B285BA}">
      <dsp:nvSpPr>
        <dsp:cNvPr id="0" name=""/>
        <dsp:cNvSpPr/>
      </dsp:nvSpPr>
      <dsp:spPr>
        <a:xfrm>
          <a:off x="0" y="807720"/>
          <a:ext cx="8153400" cy="3261360"/>
        </a:xfrm>
        <a:prstGeom prst="leftRightRibb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14344616-8A66-5441-84C7-1DA3555BB89A}">
      <dsp:nvSpPr>
        <dsp:cNvPr id="0" name=""/>
        <dsp:cNvSpPr/>
      </dsp:nvSpPr>
      <dsp:spPr>
        <a:xfrm>
          <a:off x="978407" y="1378457"/>
          <a:ext cx="2690621" cy="159806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User Level Thread (ULT)</a:t>
          </a:r>
        </a:p>
        <a:p>
          <a:pPr marL="228600" lvl="1" indent="-228600" algn="l" defTabSz="1111250" rtl="0">
            <a:lnSpc>
              <a:spcPct val="90000"/>
            </a:lnSpc>
            <a:spcBef>
              <a:spcPct val="0"/>
            </a:spcBef>
            <a:spcAft>
              <a:spcPct val="15000"/>
            </a:spcAft>
            <a:buChar char="•"/>
          </a:pPr>
          <a:endParaRPr lang="en-NZ" sz="2500" kern="1200" dirty="0"/>
        </a:p>
      </dsp:txBody>
      <dsp:txXfrm>
        <a:off x="978407" y="1378457"/>
        <a:ext cx="2690621" cy="1598066"/>
      </dsp:txXfrm>
    </dsp:sp>
    <dsp:sp modelId="{E8D499D1-31A4-DF4A-800E-FEE8DE3CF070}">
      <dsp:nvSpPr>
        <dsp:cNvPr id="0" name=""/>
        <dsp:cNvSpPr/>
      </dsp:nvSpPr>
      <dsp:spPr>
        <a:xfrm>
          <a:off x="4076700" y="1900275"/>
          <a:ext cx="3179826" cy="159806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rtl="0">
            <a:lnSpc>
              <a:spcPct val="90000"/>
            </a:lnSpc>
            <a:spcBef>
              <a:spcPct val="0"/>
            </a:spcBef>
            <a:spcAft>
              <a:spcPct val="35000"/>
            </a:spcAft>
            <a:buNone/>
          </a:pPr>
          <a:r>
            <a:rPr lang="en-NZ" sz="3200" kern="1200" dirty="0"/>
            <a:t>Kernel level Thread (KLT) </a:t>
          </a:r>
        </a:p>
      </dsp:txBody>
      <dsp:txXfrm>
        <a:off x="4076700" y="1900275"/>
        <a:ext cx="3179826" cy="1598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21A5A-8BF5-6D4F-8820-9F7A7D2AACC9}">
      <dsp:nvSpPr>
        <dsp:cNvPr id="0" name=""/>
        <dsp:cNvSpPr/>
      </dsp:nvSpPr>
      <dsp:spPr>
        <a:xfrm>
          <a:off x="0" y="0"/>
          <a:ext cx="7620000" cy="4610099"/>
        </a:xfrm>
        <a:prstGeom prst="swooshArrow">
          <a:avLst>
            <a:gd name="adj1" fmla="val 25000"/>
            <a:gd name="adj2" fmla="val 25000"/>
          </a:avLst>
        </a:prstGeom>
        <a:solidFill>
          <a:schemeClr val="accent6">
            <a:lumMod val="75000"/>
          </a:schemeClr>
        </a:solidFill>
        <a:ln>
          <a:noFill/>
        </a:ln>
        <a:effectLst/>
      </dsp:spPr>
      <dsp:style>
        <a:lnRef idx="0">
          <a:scrgbClr r="0" g="0" b="0"/>
        </a:lnRef>
        <a:fillRef idx="1">
          <a:scrgbClr r="0" g="0" b="0"/>
        </a:fillRef>
        <a:effectRef idx="2">
          <a:scrgbClr r="0" g="0" b="0"/>
        </a:effectRef>
        <a:fontRef idx="minor"/>
      </dsp:style>
    </dsp:sp>
    <dsp:sp modelId="{93EAFCAC-773B-E94E-854B-E2F2A383AFC6}">
      <dsp:nvSpPr>
        <dsp:cNvPr id="0" name=""/>
        <dsp:cNvSpPr/>
      </dsp:nvSpPr>
      <dsp:spPr>
        <a:xfrm>
          <a:off x="1066800" y="3124200"/>
          <a:ext cx="198120" cy="19812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E4D42CE9-ECF2-5744-AA05-BF91A11852C6}">
      <dsp:nvSpPr>
        <dsp:cNvPr id="0" name=""/>
        <dsp:cNvSpPr/>
      </dsp:nvSpPr>
      <dsp:spPr>
        <a:xfrm>
          <a:off x="990597" y="3505198"/>
          <a:ext cx="2994703" cy="757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0" tIns="0" rIns="0" bIns="0" numCol="1" spcCol="1270" anchor="t" anchorCtr="0">
          <a:noAutofit/>
        </a:bodyPr>
        <a:lstStyle/>
        <a:p>
          <a:pPr marL="0" lvl="0" indent="0" algn="l" defTabSz="844550" rtl="0">
            <a:lnSpc>
              <a:spcPct val="90000"/>
            </a:lnSpc>
            <a:spcBef>
              <a:spcPct val="0"/>
            </a:spcBef>
            <a:spcAft>
              <a:spcPct val="35000"/>
            </a:spcAft>
            <a:buNone/>
          </a:pPr>
          <a:r>
            <a:rPr lang="en-US" sz="1900" b="0" kern="1200" dirty="0"/>
            <a:t>Thread switching does not require kernel mode privileges</a:t>
          </a:r>
        </a:p>
      </dsp:txBody>
      <dsp:txXfrm>
        <a:off x="990597" y="3505198"/>
        <a:ext cx="2994703" cy="757247"/>
      </dsp:txXfrm>
    </dsp:sp>
    <dsp:sp modelId="{1036C2CF-90BA-A94C-AD44-42882AF2DD37}">
      <dsp:nvSpPr>
        <dsp:cNvPr id="0" name=""/>
        <dsp:cNvSpPr/>
      </dsp:nvSpPr>
      <dsp:spPr>
        <a:xfrm>
          <a:off x="2819398" y="1904999"/>
          <a:ext cx="358140" cy="35814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A85E126F-226F-CC4E-84E7-84C919015917}">
      <dsp:nvSpPr>
        <dsp:cNvPr id="0" name=""/>
        <dsp:cNvSpPr/>
      </dsp:nvSpPr>
      <dsp:spPr>
        <a:xfrm>
          <a:off x="2667009" y="2514604"/>
          <a:ext cx="2590806" cy="76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71" tIns="0" rIns="0" bIns="0" numCol="1" spcCol="1270" anchor="t" anchorCtr="0">
          <a:noAutofit/>
        </a:bodyPr>
        <a:lstStyle/>
        <a:p>
          <a:pPr marL="0" lvl="0" indent="0" algn="l" defTabSz="844550" rtl="0">
            <a:lnSpc>
              <a:spcPct val="90000"/>
            </a:lnSpc>
            <a:spcBef>
              <a:spcPct val="0"/>
            </a:spcBef>
            <a:spcAft>
              <a:spcPct val="35000"/>
            </a:spcAft>
            <a:buNone/>
          </a:pPr>
          <a:r>
            <a:rPr lang="en-US" sz="1900" b="0" kern="1200" dirty="0"/>
            <a:t>Scheduling can be application specific</a:t>
          </a:r>
        </a:p>
      </dsp:txBody>
      <dsp:txXfrm>
        <a:off x="2667009" y="2514604"/>
        <a:ext cx="2590806" cy="762006"/>
      </dsp:txXfrm>
    </dsp:sp>
    <dsp:sp modelId="{54DF5CF8-7AEE-2A40-9C1E-D941B6A8084B}">
      <dsp:nvSpPr>
        <dsp:cNvPr id="0" name=""/>
        <dsp:cNvSpPr/>
      </dsp:nvSpPr>
      <dsp:spPr>
        <a:xfrm>
          <a:off x="5486398" y="990600"/>
          <a:ext cx="495300" cy="49530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FBB2E895-1B5B-4449-B16F-AEA0D14C0847}">
      <dsp:nvSpPr>
        <dsp:cNvPr id="0" name=""/>
        <dsp:cNvSpPr/>
      </dsp:nvSpPr>
      <dsp:spPr>
        <a:xfrm>
          <a:off x="5333993" y="2133605"/>
          <a:ext cx="1219151" cy="13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449" tIns="0" rIns="0" bIns="0" numCol="1" spcCol="1270" anchor="t" anchorCtr="0">
          <a:noAutofit/>
        </a:bodyPr>
        <a:lstStyle/>
        <a:p>
          <a:pPr marL="0" lvl="0" indent="0" algn="l" defTabSz="844550" rtl="0">
            <a:lnSpc>
              <a:spcPct val="90000"/>
            </a:lnSpc>
            <a:spcBef>
              <a:spcPct val="0"/>
            </a:spcBef>
            <a:spcAft>
              <a:spcPct val="35000"/>
            </a:spcAft>
            <a:buNone/>
          </a:pPr>
          <a:r>
            <a:rPr lang="en-US" sz="1900" b="0" kern="1200" dirty="0"/>
            <a:t>ULTs can run on any OS</a:t>
          </a:r>
        </a:p>
      </dsp:txBody>
      <dsp:txXfrm>
        <a:off x="5333993" y="2133605"/>
        <a:ext cx="1219151" cy="13668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78792-7B28-FF43-A32C-003396C6EF4C}">
      <dsp:nvSpPr>
        <dsp:cNvPr id="0" name=""/>
        <dsp:cNvSpPr/>
      </dsp:nvSpPr>
      <dsp:spPr>
        <a:xfrm>
          <a:off x="571507" y="144610"/>
          <a:ext cx="5981684" cy="1638638"/>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Jacketing</a:t>
          </a:r>
        </a:p>
        <a:p>
          <a:pPr marL="228600" lvl="1" indent="-228600" algn="l" defTabSz="889000" rtl="0">
            <a:lnSpc>
              <a:spcPct val="90000"/>
            </a:lnSpc>
            <a:spcBef>
              <a:spcPct val="0"/>
            </a:spcBef>
            <a:spcAft>
              <a:spcPct val="15000"/>
            </a:spcAft>
            <a:buChar char="•"/>
          </a:pPr>
          <a:r>
            <a:rPr lang="en-US" sz="2000" kern="1200" dirty="0"/>
            <a:t>Purpose is to convert a blocking system call into a non-blocking system call</a:t>
          </a:r>
        </a:p>
      </dsp:txBody>
      <dsp:txXfrm>
        <a:off x="619501" y="192604"/>
        <a:ext cx="4285755" cy="1542650"/>
      </dsp:txXfrm>
    </dsp:sp>
    <dsp:sp modelId="{C478A6ED-69A6-584A-A2DA-3955A2E0623F}">
      <dsp:nvSpPr>
        <dsp:cNvPr id="0" name=""/>
        <dsp:cNvSpPr/>
      </dsp:nvSpPr>
      <dsp:spPr>
        <a:xfrm>
          <a:off x="1866889" y="2348865"/>
          <a:ext cx="5905521" cy="2007869"/>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933450" rtl="0">
            <a:lnSpc>
              <a:spcPct val="90000"/>
            </a:lnSpc>
            <a:spcBef>
              <a:spcPct val="0"/>
            </a:spcBef>
            <a:spcAft>
              <a:spcPct val="35000"/>
            </a:spcAft>
            <a:buNone/>
          </a:pPr>
          <a:r>
            <a:rPr lang="en-US" sz="2100" kern="1200" dirty="0"/>
            <a:t>Writing an application as multiple processes rather than multiple threads</a:t>
          </a:r>
        </a:p>
        <a:p>
          <a:pPr marL="171450" lvl="1" indent="-171450" algn="l" defTabSz="800100" rtl="0">
            <a:lnSpc>
              <a:spcPct val="90000"/>
            </a:lnSpc>
            <a:spcBef>
              <a:spcPct val="0"/>
            </a:spcBef>
            <a:spcAft>
              <a:spcPct val="15000"/>
            </a:spcAft>
            <a:buChar char="•"/>
          </a:pPr>
          <a:r>
            <a:rPr lang="en-US" sz="1800" kern="1200" dirty="0"/>
            <a:t>However, this approach eliminates the main advantage of threads</a:t>
          </a:r>
        </a:p>
      </dsp:txBody>
      <dsp:txXfrm>
        <a:off x="1925697" y="2407673"/>
        <a:ext cx="3692708" cy="1890253"/>
      </dsp:txXfrm>
    </dsp:sp>
    <dsp:sp modelId="{468D6BA6-6676-084C-80C4-3CF75C066D1F}">
      <dsp:nvSpPr>
        <dsp:cNvPr id="0" name=""/>
        <dsp:cNvSpPr/>
      </dsp:nvSpPr>
      <dsp:spPr>
        <a:xfrm>
          <a:off x="5562599" y="1600195"/>
          <a:ext cx="1098680" cy="1270444"/>
        </a:xfrm>
        <a:prstGeom prst="downArrow">
          <a:avLst>
            <a:gd name="adj1" fmla="val 55000"/>
            <a:gd name="adj2" fmla="val 45000"/>
          </a:avLst>
        </a:prstGeom>
        <a:solidFill>
          <a:schemeClr val="accent6">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809802" y="1600195"/>
        <a:ext cx="604274" cy="99852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A4F21E-AEEE-C047-AD3F-14B61587D00E}" type="datetimeFigureOut">
              <a:rPr lang="en-US" smtClean="0"/>
              <a:pPr/>
              <a:t>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426766-39FF-7349-9CD4-6845EFF18C55}" type="slidenum">
              <a:rPr lang="en-US" smtClean="0"/>
              <a:pPr/>
              <a:t>‹#›</a:t>
            </a:fld>
            <a:endParaRPr lang="en-US"/>
          </a:p>
        </p:txBody>
      </p:sp>
    </p:spTree>
    <p:extLst>
      <p:ext uri="{BB962C8B-B14F-4D97-AF65-F5344CB8AC3E}">
        <p14:creationId xmlns:p14="http://schemas.microsoft.com/office/powerpoint/2010/main" val="4259482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6537894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4 “</a:t>
            </a:r>
            <a:r>
              <a:rPr kumimoji="1" lang="en-GB" dirty="0">
                <a:latin typeface="Times New Roman" pitchFamily="-106" charset="0"/>
                <a:ea typeface="ＭＳ Ｐゴシック" pitchFamily="-106" charset="-128"/>
                <a:cs typeface="ＭＳ Ｐゴシック" pitchFamily="-106" charset="-128"/>
              </a:rPr>
              <a:t>Threads</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140306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a:solidFill>
                  <a:schemeClr val="tx1"/>
                </a:solidFill>
                <a:latin typeface="+mn-lt"/>
                <a:ea typeface="+mn-ea"/>
                <a:cs typeface="+mn-cs"/>
              </a:rPr>
              <a:t>[LETW88] gives four examples of the uses of threads in a single-user multiprocessing system: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Foreground and background work: For example, in a spreadsheet program,</a:t>
            </a:r>
          </a:p>
          <a:p>
            <a:r>
              <a:rPr lang="en-US" sz="1200" b="0" kern="1200" baseline="0" dirty="0">
                <a:solidFill>
                  <a:schemeClr val="tx1"/>
                </a:solidFill>
                <a:latin typeface="+mn-lt"/>
                <a:ea typeface="+mn-ea"/>
                <a:cs typeface="+mn-cs"/>
              </a:rPr>
              <a:t>one thread could display menus and read user input, while another thread executes user commands and updates the spreadsheet. This arrangement often increases the perceived speed of the application by allowing the program to prompt for the next command before the previous command is complete.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Asynchronous processing: Asynchronous elements in the program can be</a:t>
            </a:r>
          </a:p>
          <a:p>
            <a:r>
              <a:rPr lang="en-US" sz="1200" b="0" kern="1200" baseline="0" dirty="0">
                <a:solidFill>
                  <a:schemeClr val="tx1"/>
                </a:solidFill>
                <a:latin typeface="+mn-lt"/>
                <a:ea typeface="+mn-ea"/>
                <a:cs typeface="+mn-cs"/>
              </a:rPr>
              <a:t>implemented as threads. For example, as a protection against power failure, one can design a word processor to write its random access memory (RAM) buffer to disk once every minute. A thread can be created whose sole job is periodic backup and that schedules itself directly with the OS; there is no need for fancy code in the main program to provide for time checks or to coordinate input and output.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Speed of execution: A multithreaded process can compute one batch of data</a:t>
            </a:r>
          </a:p>
          <a:p>
            <a:r>
              <a:rPr lang="en-US" sz="1200" b="0" kern="1200" baseline="0" dirty="0">
                <a:solidFill>
                  <a:schemeClr val="tx1"/>
                </a:solidFill>
                <a:latin typeface="+mn-lt"/>
                <a:ea typeface="+mn-ea"/>
                <a:cs typeface="+mn-cs"/>
              </a:rPr>
              <a:t>while reading the next batch from a device. On a multiprocessor system, multiple threads from the same process may be able to execute simultaneously. Thus, even though one thread may be blocked for an I/O operation to read in a batch of data, another thread may be executing.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Modular program structure: Programs that involve a variety of activities or a</a:t>
            </a:r>
          </a:p>
          <a:p>
            <a:r>
              <a:rPr lang="en-US" sz="1200" b="0" kern="1200" baseline="0" dirty="0">
                <a:solidFill>
                  <a:schemeClr val="tx1"/>
                </a:solidFill>
                <a:latin typeface="+mn-lt"/>
                <a:ea typeface="+mn-ea"/>
                <a:cs typeface="+mn-cs"/>
              </a:rPr>
              <a:t>variety of sources and destinations of input and output may be easier to design and implement using threads.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268308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an OS that supports threads, scheduling and dispatching is done on a thread basis; hence, most of the state information dealing with execution is maintained in thread-level data structures. There are, however, several actions that affect all of the threads in a process and that the OS must manage at the process level. For example, suspension involves swapping the address space of one process out of main memory to make room for the address space of another process. Because all threads in a process share the same address space, all threads are suspended at the same time. Similarly, termination of a process terminates all threads within that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412462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baseline="0" dirty="0">
                <a:solidFill>
                  <a:schemeClr val="tx1"/>
                </a:solidFill>
                <a:latin typeface="+mn-lt"/>
                <a:ea typeface="+mn-ea"/>
                <a:cs typeface="+mn-cs"/>
              </a:rPr>
              <a:t>As with processes, the key states for a thread are Running, Ready, </a:t>
            </a:r>
            <a:r>
              <a:rPr lang="en-US" sz="1200" i="0" kern="1200" baseline="0" dirty="0">
                <a:solidFill>
                  <a:schemeClr val="tx1"/>
                </a:solidFill>
                <a:latin typeface="+mn-lt"/>
                <a:ea typeface="+mn-ea"/>
                <a:cs typeface="+mn-cs"/>
              </a:rPr>
              <a:t>and Blocked. Generally, it does not make sense to associate suspend states with threads because such states are process-level concepts. In particular, if a process is swapped out, all of its threads are necessarily swapped out because they all share the address space of the process. There are four basic thread operations associated with a change in thread state [ANDE04]:</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Spawn: </a:t>
            </a:r>
            <a:r>
              <a:rPr lang="en-US" sz="1200" b="0" kern="1200" baseline="0" dirty="0">
                <a:solidFill>
                  <a:schemeClr val="tx1"/>
                </a:solidFill>
                <a:latin typeface="+mn-lt"/>
                <a:ea typeface="+mn-ea"/>
                <a:cs typeface="+mn-cs"/>
              </a:rPr>
              <a:t>Typically, when a new process is spawned, a thread for that process </a:t>
            </a:r>
            <a:r>
              <a:rPr lang="en-US" sz="1200" kern="1200" baseline="0" dirty="0">
                <a:solidFill>
                  <a:schemeClr val="tx1"/>
                </a:solidFill>
                <a:latin typeface="+mn-lt"/>
                <a:ea typeface="+mn-ea"/>
                <a:cs typeface="+mn-cs"/>
              </a:rPr>
              <a:t>is also spawned. Subsequently, a thread within a process may spawn </a:t>
            </a:r>
          </a:p>
          <a:p>
            <a:r>
              <a:rPr lang="en-US" sz="1200" kern="1200" baseline="0" dirty="0">
                <a:solidFill>
                  <a:schemeClr val="tx1"/>
                </a:solidFill>
                <a:latin typeface="+mn-lt"/>
                <a:ea typeface="+mn-ea"/>
                <a:cs typeface="+mn-cs"/>
              </a:rPr>
              <a:t>another thread within the same process, providing an instruction pointer and arguments for the new thread. The new thread is provided with its own register context and stack space and placed on the ready queue.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Block: </a:t>
            </a:r>
            <a:r>
              <a:rPr lang="en-US" sz="1200" b="0" kern="1200" baseline="0" dirty="0">
                <a:solidFill>
                  <a:schemeClr val="tx1"/>
                </a:solidFill>
                <a:latin typeface="+mn-lt"/>
                <a:ea typeface="+mn-ea"/>
                <a:cs typeface="+mn-cs"/>
              </a:rPr>
              <a:t>When a thread needs to wait for an event, it will block (saving its user </a:t>
            </a:r>
            <a:r>
              <a:rPr lang="en-US" sz="1200" kern="1200" baseline="0" dirty="0">
                <a:solidFill>
                  <a:schemeClr val="tx1"/>
                </a:solidFill>
                <a:latin typeface="+mn-lt"/>
                <a:ea typeface="+mn-ea"/>
                <a:cs typeface="+mn-cs"/>
              </a:rPr>
              <a:t>registers, program counter, and stack pointers). The processor may now turn to the execution of another ready thread in the same or a different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Unblock: </a:t>
            </a:r>
            <a:r>
              <a:rPr lang="en-US" sz="1200" b="0" kern="1200" baseline="0" dirty="0">
                <a:solidFill>
                  <a:schemeClr val="tx1"/>
                </a:solidFill>
                <a:latin typeface="+mn-lt"/>
                <a:ea typeface="+mn-ea"/>
                <a:cs typeface="+mn-cs"/>
              </a:rPr>
              <a:t>When the event for which a thread is blocked occurs, the thread is </a:t>
            </a:r>
            <a:r>
              <a:rPr lang="en-US" sz="1200" kern="1200" baseline="0" dirty="0">
                <a:solidFill>
                  <a:schemeClr val="tx1"/>
                </a:solidFill>
                <a:latin typeface="+mn-lt"/>
                <a:ea typeface="+mn-ea"/>
                <a:cs typeface="+mn-cs"/>
              </a:rPr>
              <a:t>moved to the Ready queue.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Finish: </a:t>
            </a:r>
            <a:r>
              <a:rPr lang="en-US" sz="1200" b="0" kern="1200" baseline="0" dirty="0">
                <a:solidFill>
                  <a:schemeClr val="tx1"/>
                </a:solidFill>
                <a:latin typeface="+mn-lt"/>
                <a:ea typeface="+mn-ea"/>
                <a:cs typeface="+mn-cs"/>
              </a:rPr>
              <a:t>When a thread completes, its register context and stacks are </a:t>
            </a:r>
            <a:r>
              <a:rPr lang="en-US" sz="1200" kern="1200" baseline="0" dirty="0">
                <a:solidFill>
                  <a:schemeClr val="tx1"/>
                </a:solidFill>
                <a:latin typeface="+mn-lt"/>
                <a:ea typeface="+mn-ea"/>
                <a:cs typeface="+mn-cs"/>
              </a:rPr>
              <a:t>deallocated.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48756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significant issue is whether the blocking of a thread results in the blocking of the entire process. In other words, if one thread in a process is blocked, does this prevent the running of any other thread in the same process even if that other thread is in a ready state? Clearly, some of the flexibility and power of threads is lost if the one blocked thread blocks an entire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return to this issue subsequently in our discussion of user-level versus kernel-level threads, but for now let us consider the performance benefits of threads that do not block an entire process. Figure 4.3 (based on one in [KLEI96]) shows a program that performs two remote procedure calls (RPCs)  to two different hosts to obtain a combined result. In a single-threaded program, the results are obtained in sequence, so the program has to wait for a response from each server in turn. Rewriting the program to use a separate thread for each RPC results in a substantial speedup. Note that if this program operates on a uniprocessor, the requests must be generated sequentially and the results processed in sequence; however, the program waits concurrently for the two replies.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61930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On a uniprocessor, multiprogramming enables the interleaving of multiple</a:t>
            </a:r>
          </a:p>
          <a:p>
            <a:r>
              <a:rPr lang="en-US" sz="1200" kern="1200" baseline="0" dirty="0">
                <a:solidFill>
                  <a:schemeClr val="tx1"/>
                </a:solidFill>
                <a:latin typeface="+mn-lt"/>
                <a:ea typeface="+mn-ea"/>
                <a:cs typeface="+mn-cs"/>
              </a:rPr>
              <a:t>threads within multiple processes. In the example of Figure 4.4, three threads in</a:t>
            </a:r>
          </a:p>
          <a:p>
            <a:r>
              <a:rPr lang="en-US" sz="1200" kern="1200" baseline="0" dirty="0">
                <a:solidFill>
                  <a:schemeClr val="tx1"/>
                </a:solidFill>
                <a:latin typeface="+mn-lt"/>
                <a:ea typeface="+mn-ea"/>
                <a:cs typeface="+mn-cs"/>
              </a:rPr>
              <a:t>two processes are interleaved on the processor. Execution passes from one thread</a:t>
            </a:r>
          </a:p>
          <a:p>
            <a:r>
              <a:rPr lang="en-US" sz="1200" kern="1200" baseline="0" dirty="0">
                <a:solidFill>
                  <a:schemeClr val="tx1"/>
                </a:solidFill>
                <a:latin typeface="+mn-lt"/>
                <a:ea typeface="+mn-ea"/>
                <a:cs typeface="+mn-cs"/>
              </a:rPr>
              <a:t>to another either when the currently running thread is blocked or when its time slice</a:t>
            </a:r>
          </a:p>
          <a:p>
            <a:r>
              <a:rPr lang="en-US" sz="1200" kern="1200" baseline="0" dirty="0">
                <a:solidFill>
                  <a:schemeClr val="tx1"/>
                </a:solidFill>
                <a:latin typeface="+mn-lt"/>
                <a:ea typeface="+mn-ea"/>
                <a:cs typeface="+mn-cs"/>
              </a:rPr>
              <a:t>is exhausted.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36207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All of the threads of a process share the same address </a:t>
            </a:r>
            <a:r>
              <a:rPr lang="en-US" sz="1200" kern="1200" baseline="0" dirty="0">
                <a:solidFill>
                  <a:schemeClr val="tx1"/>
                </a:solidFill>
                <a:latin typeface="+mn-lt"/>
                <a:ea typeface="+mn-ea"/>
                <a:cs typeface="+mn-cs"/>
              </a:rPr>
              <a:t>space and other resources, such as open files. Any alteration of a resource by one thread affects the environment of the other threads in the same process. It is therefore necessary to synchronize the activities of the various threads so that they do not interfere with each other or corrupt data structures. For example, if two threads each try to add an element to a doubly linked list at the same time, one element may be lost or the list may end up malformed.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issues raised and the techniques used in the synchronization of threads are, in general, the same as for the synchronization of processes. These issues and techniques are the subject of Chapters 5 and 6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67872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two broad categories of thread implementation: user-level threads (ULTs) and kernel-level threads (KLTs). The latter are also referred to in the literature as </a:t>
            </a:r>
            <a:r>
              <a:rPr lang="en-US" sz="1200" i="1" kern="1200" baseline="0" dirty="0">
                <a:solidFill>
                  <a:schemeClr val="tx1"/>
                </a:solidFill>
                <a:latin typeface="+mn-lt"/>
                <a:ea typeface="+mn-ea"/>
                <a:cs typeface="+mn-cs"/>
              </a:rPr>
              <a:t>kernel-supported threads or lightweight processes.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4230287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In a pure ULT facility, all of the work of thread </a:t>
            </a:r>
            <a:r>
              <a:rPr lang="en-US" sz="1200" i="0" kern="1200" baseline="0" dirty="0">
                <a:solidFill>
                  <a:schemeClr val="tx1"/>
                </a:solidFill>
                <a:latin typeface="+mn-lt"/>
                <a:ea typeface="+mn-ea"/>
                <a:cs typeface="+mn-cs"/>
              </a:rPr>
              <a:t>management is done by the application and the kernel is not aware of the existence of threads. Figure 4.5a illustrates </a:t>
            </a:r>
            <a:r>
              <a:rPr lang="en-US" sz="1200" kern="1200" baseline="0" dirty="0">
                <a:solidFill>
                  <a:schemeClr val="tx1"/>
                </a:solidFill>
                <a:latin typeface="+mn-lt"/>
                <a:ea typeface="+mn-ea"/>
                <a:cs typeface="+mn-cs"/>
              </a:rPr>
              <a:t>the pure ULT approach. Any application can be programmed to be multithreaded by using a threads library, which is a package of routines for ULT management. The threads library contains code for creating and destroying threads, for passing messages and data between threads, for scheduling thread execution, and for saving and restoring thread contexts.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By default, an application begins with a single thread and begins running in that thread. This application and its thread are allocated to a single process managed by the kernel. At any time that the application is running (the process is in the Running state), the application may spawn a new thread to run within the same process. Spawning is done by invoking the spawn utility in the threads library. Control is passed to that utility by a procedure call. The threads library creates a data structure for the new thread and then passes control to one of the threads within this process that is in the Ready state, using some scheduling algorithm. When control is passed to the library, the context of the current thread is saved, and when control is passed from the library to a thread, the context of that thread is restored. The context essentially consists of the contents of user registers, the program counter, and stack pointers.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81470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mn-lt"/>
                <a:ea typeface="+mn-ea"/>
                <a:cs typeface="+mn-cs"/>
              </a:rPr>
              <a:t>All of the activity described in the preceding paragraph takes place in user space and within a single process. The kernel is unaware of this activity. The kernel continues to schedule the process as a unit and assigns a single execution state (Ready, Running, Blocked, etc.) to that process. The following examples should clarify the relationship between thread scheduling and process scheduling. Suppose that process B is executing in its thread 2; the states of the process and two ULTs that are part of the process are shown in Figure 4.6a . Each of the following is a possible occurrence: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application executing in thread 2 makes a system call that blocks B. For</a:t>
            </a:r>
          </a:p>
          <a:p>
            <a:r>
              <a:rPr lang="en-US" sz="1200" b="0" kern="1200" baseline="0" dirty="0">
                <a:solidFill>
                  <a:schemeClr val="tx1"/>
                </a:solidFill>
                <a:latin typeface="+mn-lt"/>
                <a:ea typeface="+mn-ea"/>
                <a:cs typeface="+mn-cs"/>
              </a:rPr>
              <a:t>example, an I/O call is made. This causes control to transfer to the kernel. The kernel invokes the I/O action, places process B in the Blocked state, and switches to another process. Meanwhile, according to the data structure maintained by the threads library, thread 2 of process B is still in the Running state. It is important to note that thread 2 is not actually running in the sense of being executed on a processor; but it is perceived as being in the Running state by the threads library. The corresponding state diagrams are shown in Figure 4.6b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clock interrupt passes control to the kernel and the kernel determines</a:t>
            </a:r>
          </a:p>
          <a:p>
            <a:r>
              <a:rPr lang="en-US" sz="1200" b="0" kern="1200" baseline="0" dirty="0">
                <a:solidFill>
                  <a:schemeClr val="tx1"/>
                </a:solidFill>
                <a:latin typeface="+mn-lt"/>
                <a:ea typeface="+mn-ea"/>
                <a:cs typeface="+mn-cs"/>
              </a:rPr>
              <a:t>that the currently running process (B) has exhausted its time slice. The kernel places process B in the Ready state and switches to another process. Meanwhile, according to the data structure maintained by the threads library, thread 2 of process B is still in the Running state. The corresponding state diagrams are shown in Figure 4.6c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Thread 2 has reached a point where it needs some action performed by thread</a:t>
            </a:r>
          </a:p>
          <a:p>
            <a:r>
              <a:rPr lang="en-US" sz="1200" b="0" kern="1200" baseline="0" dirty="0">
                <a:solidFill>
                  <a:schemeClr val="tx1"/>
                </a:solidFill>
                <a:latin typeface="+mn-lt"/>
                <a:ea typeface="+mn-ea"/>
                <a:cs typeface="+mn-cs"/>
              </a:rPr>
              <a:t>1 of process B. Thread 2 enters a Blocked state and thread 1 transitions from Ready to Running. The process itself remains in the Running state. The corresponding state diagrams are shown in Figure 4.6d .</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Note that each of the three preceding items suggests an alternative event starting</a:t>
            </a:r>
          </a:p>
          <a:p>
            <a:r>
              <a:rPr lang="en-US" sz="1200" kern="1200" baseline="0" dirty="0">
                <a:solidFill>
                  <a:schemeClr val="tx1"/>
                </a:solidFill>
                <a:latin typeface="+mn-lt"/>
                <a:ea typeface="+mn-ea"/>
                <a:cs typeface="+mn-cs"/>
              </a:rPr>
              <a:t>from diagram (a) of Figure 4.6. So each of the three other diagrams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t>
            </a:r>
            <a:r>
              <a:rPr lang="en-US" sz="1200" kern="1200" baseline="0" dirty="0">
                <a:solidFill>
                  <a:schemeClr val="tx1"/>
                </a:solidFill>
                <a:latin typeface="+mn-lt"/>
                <a:ea typeface="+mn-ea"/>
                <a:cs typeface="+mn-cs"/>
              </a:rPr>
              <a:t>) shows</a:t>
            </a:r>
          </a:p>
          <a:p>
            <a:r>
              <a:rPr lang="en-US" sz="1200" kern="1200" baseline="0" dirty="0">
                <a:solidFill>
                  <a:schemeClr val="tx1"/>
                </a:solidFill>
                <a:latin typeface="+mn-lt"/>
                <a:ea typeface="+mn-ea"/>
                <a:cs typeface="+mn-cs"/>
              </a:rPr>
              <a:t>a transition from the situation in (a). </a:t>
            </a:r>
            <a:r>
              <a:rPr lang="en-US" sz="1200" b="0" kern="1200" baseline="0" dirty="0">
                <a:solidFill>
                  <a:schemeClr val="tx1"/>
                </a:solidFill>
                <a:latin typeface="+mn-lt"/>
                <a:ea typeface="+mn-ea"/>
                <a:cs typeface="+mn-cs"/>
              </a:rPr>
              <a:t>In cases 1 and 2 ( Figures 4.6b and 4.6c ), when the kernel switches control back to process B, execution resumes in thread 2. Also note that a process can be interrupted, either by exhausting its time slice or by being preempted by a higher priority process, while it is executing code in the threads library. Thus, a process may be in the midst of a thread switch from one thread to another when interrupted. When that process is resumed, execution continues within the threads library, which completes the thread switch and transfers control to another thread within that process.</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353519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There are a number of advantages to the use of ULTs instead of KLTs, including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Thread switching does not require kernel mode privileges because all of the</a:t>
            </a:r>
          </a:p>
          <a:p>
            <a:r>
              <a:rPr lang="en-US" sz="1200" b="0" kern="1200" baseline="0" dirty="0">
                <a:solidFill>
                  <a:schemeClr val="tx1"/>
                </a:solidFill>
                <a:latin typeface="+mn-lt"/>
                <a:ea typeface="+mn-ea"/>
                <a:cs typeface="+mn-cs"/>
              </a:rPr>
              <a:t>thread management data structures are within the user address space of a single process. Therefore, the process does not switch to the kernel mode to do thread management. This saves the overhead of two mode switches (user to kernel; kernel back to user).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Scheduling can be application specific. One application may benefit most</a:t>
            </a:r>
          </a:p>
          <a:p>
            <a:r>
              <a:rPr lang="en-US" sz="1200" b="0" kern="1200" baseline="0" dirty="0">
                <a:solidFill>
                  <a:schemeClr val="tx1"/>
                </a:solidFill>
                <a:latin typeface="+mn-lt"/>
                <a:ea typeface="+mn-ea"/>
                <a:cs typeface="+mn-cs"/>
              </a:rPr>
              <a:t>from a simple round-robin scheduling algorithm, while another might benefit from a priority-based scheduling algorithm. The scheduling algorithm can be tailored to the application without disturbing the underlying OS scheduler.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ULTs can run on any OS. No changes are required to the underlying kernel</a:t>
            </a:r>
          </a:p>
          <a:p>
            <a:r>
              <a:rPr lang="en-US" sz="1200" b="0" kern="1200" baseline="0" dirty="0">
                <a:solidFill>
                  <a:schemeClr val="tx1"/>
                </a:solidFill>
                <a:latin typeface="+mn-lt"/>
                <a:ea typeface="+mn-ea"/>
                <a:cs typeface="+mn-cs"/>
              </a:rPr>
              <a:t>to support ULTs. The threads library is a set of application-level functions shared by all applications.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37840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discussion so far has presented the concept of a process as embodying two</a:t>
            </a:r>
          </a:p>
          <a:p>
            <a:r>
              <a:rPr lang="en-US" sz="1200" kern="1200" baseline="0" dirty="0">
                <a:solidFill>
                  <a:schemeClr val="tx1"/>
                </a:solidFill>
                <a:latin typeface="+mn-lt"/>
                <a:ea typeface="+mn-ea"/>
                <a:cs typeface="+mn-cs"/>
              </a:rPr>
              <a:t>characteristics: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Resource ownership:  A process includes a virtual address space to hold the</a:t>
            </a:r>
          </a:p>
          <a:p>
            <a:r>
              <a:rPr lang="en-US" sz="1200" kern="1200" baseline="0" dirty="0">
                <a:solidFill>
                  <a:schemeClr val="tx1"/>
                </a:solidFill>
                <a:latin typeface="+mn-lt"/>
                <a:ea typeface="+mn-ea"/>
                <a:cs typeface="+mn-cs"/>
              </a:rPr>
              <a:t>process image; recall from Chapter 3 that the process image is the collection of</a:t>
            </a:r>
          </a:p>
          <a:p>
            <a:r>
              <a:rPr lang="en-US" sz="1200" kern="1200" baseline="0" dirty="0">
                <a:solidFill>
                  <a:schemeClr val="tx1"/>
                </a:solidFill>
                <a:latin typeface="+mn-lt"/>
                <a:ea typeface="+mn-ea"/>
                <a:cs typeface="+mn-cs"/>
              </a:rPr>
              <a:t>program, data, stack, and attributes defined in the process control block. From</a:t>
            </a:r>
          </a:p>
          <a:p>
            <a:r>
              <a:rPr lang="en-US" sz="1200" kern="1200" baseline="0" dirty="0">
                <a:solidFill>
                  <a:schemeClr val="tx1"/>
                </a:solidFill>
                <a:latin typeface="+mn-lt"/>
                <a:ea typeface="+mn-ea"/>
                <a:cs typeface="+mn-cs"/>
              </a:rPr>
              <a:t>time to time, a process may be allocated control or ownership of resources,</a:t>
            </a:r>
          </a:p>
          <a:p>
            <a:r>
              <a:rPr lang="en-US" sz="1200" kern="1200" baseline="0" dirty="0">
                <a:solidFill>
                  <a:schemeClr val="tx1"/>
                </a:solidFill>
                <a:latin typeface="+mn-lt"/>
                <a:ea typeface="+mn-ea"/>
                <a:cs typeface="+mn-cs"/>
              </a:rPr>
              <a:t>such as main memory, I/O channels, I/O devices, and files. The OS performs a</a:t>
            </a:r>
          </a:p>
          <a:p>
            <a:r>
              <a:rPr lang="en-US" sz="1200" kern="1200" baseline="0" dirty="0">
                <a:solidFill>
                  <a:schemeClr val="tx1"/>
                </a:solidFill>
                <a:latin typeface="+mn-lt"/>
                <a:ea typeface="+mn-ea"/>
                <a:cs typeface="+mn-cs"/>
              </a:rPr>
              <a:t>protection function to prevent unwanted interference between processes with</a:t>
            </a:r>
          </a:p>
          <a:p>
            <a:r>
              <a:rPr lang="en-US" sz="1200" kern="1200" baseline="0" dirty="0">
                <a:solidFill>
                  <a:schemeClr val="tx1"/>
                </a:solidFill>
                <a:latin typeface="+mn-lt"/>
                <a:ea typeface="+mn-ea"/>
                <a:cs typeface="+mn-cs"/>
              </a:rPr>
              <a:t>respect to resources.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Scheduling/execution:  The execution of a process follows an execution path</a:t>
            </a:r>
          </a:p>
          <a:p>
            <a:r>
              <a:rPr lang="en-US" sz="1200" kern="1200" baseline="0" dirty="0">
                <a:solidFill>
                  <a:schemeClr val="tx1"/>
                </a:solidFill>
                <a:latin typeface="+mn-lt"/>
                <a:ea typeface="+mn-ea"/>
                <a:cs typeface="+mn-cs"/>
              </a:rPr>
              <a:t>(trace) through one or more programs (e.g., Figure 1.5). This execution may</a:t>
            </a:r>
          </a:p>
          <a:p>
            <a:r>
              <a:rPr lang="en-US" sz="1200" kern="1200" baseline="0" dirty="0">
                <a:solidFill>
                  <a:schemeClr val="tx1"/>
                </a:solidFill>
                <a:latin typeface="+mn-lt"/>
                <a:ea typeface="+mn-ea"/>
                <a:cs typeface="+mn-cs"/>
              </a:rPr>
              <a:t>be interleaved with that of other processes. Thus, a process has an execution</a:t>
            </a:r>
          </a:p>
          <a:p>
            <a:r>
              <a:rPr lang="en-US" sz="1200" kern="1200" baseline="0" dirty="0">
                <a:solidFill>
                  <a:schemeClr val="tx1"/>
                </a:solidFill>
                <a:latin typeface="+mn-lt"/>
                <a:ea typeface="+mn-ea"/>
                <a:cs typeface="+mn-cs"/>
              </a:rPr>
              <a:t>state (Running, Ready, etc.) and a dispatching priority and is the entity that is</a:t>
            </a:r>
          </a:p>
          <a:p>
            <a:r>
              <a:rPr lang="en-US" sz="1200" kern="1200" baseline="0" dirty="0">
                <a:solidFill>
                  <a:schemeClr val="tx1"/>
                </a:solidFill>
                <a:latin typeface="+mn-lt"/>
                <a:ea typeface="+mn-ea"/>
                <a:cs typeface="+mn-cs"/>
              </a:rPr>
              <a:t>scheduled and dispatched by the OS.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277702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There are two distinct disadvantages of ULTs compared to KLTs: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In a typical OS, many system calls are blocking. As a result, when a ULT</a:t>
            </a:r>
          </a:p>
          <a:p>
            <a:r>
              <a:rPr lang="en-US" sz="1200" b="0" kern="1200" baseline="0" dirty="0">
                <a:solidFill>
                  <a:schemeClr val="tx1"/>
                </a:solidFill>
                <a:latin typeface="+mn-lt"/>
                <a:ea typeface="+mn-ea"/>
                <a:cs typeface="+mn-cs"/>
              </a:rPr>
              <a:t>executes a system call, not only is that thread blocked, but also all of the threads within the process are blocked.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In a pure ULT strategy, a multithreaded application cannot take advantage</a:t>
            </a:r>
          </a:p>
          <a:p>
            <a:r>
              <a:rPr lang="en-US" sz="1200" b="0" kern="1200" baseline="0" dirty="0">
                <a:solidFill>
                  <a:schemeClr val="tx1"/>
                </a:solidFill>
                <a:latin typeface="+mn-lt"/>
                <a:ea typeface="+mn-ea"/>
                <a:cs typeface="+mn-cs"/>
              </a:rPr>
              <a:t>of multiprocessing. A kernel assigns one process to only one processor at a time. Therefore, only a single thread within a process can execute at a time. In effect, we have application-level multiprogramming within a single process. While this multiprogramming can result in a significant speedup of the application, there are applications that would benefit from the ability to execute portions of code simultaneously.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1976240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ways to work around these two problems. For example, both problems can be overcome by writing an application as multiple processes rather than multiple threads. But this approach eliminates the main advantage of threads: Each switch becomes a process switch rather than a thread switch, resulting in much greater overhead.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way to overcome the problem of blocking threads is to use a technique referred to as </a:t>
            </a:r>
            <a:r>
              <a:rPr lang="en-US" sz="1200" b="1" kern="1200" baseline="0" dirty="0">
                <a:solidFill>
                  <a:schemeClr val="tx1"/>
                </a:solidFill>
                <a:latin typeface="+mn-lt"/>
                <a:ea typeface="+mn-ea"/>
                <a:cs typeface="+mn-cs"/>
              </a:rPr>
              <a:t>jacketing . </a:t>
            </a:r>
            <a:r>
              <a:rPr lang="en-US" sz="1200" b="0" kern="1200" baseline="0" dirty="0">
                <a:solidFill>
                  <a:schemeClr val="tx1"/>
                </a:solidFill>
                <a:latin typeface="+mn-lt"/>
                <a:ea typeface="+mn-ea"/>
                <a:cs typeface="+mn-cs"/>
              </a:rPr>
              <a:t>The purpose of jacketing is to convert a blocking </a:t>
            </a:r>
            <a:r>
              <a:rPr lang="en-US" sz="1200" kern="1200" baseline="0" dirty="0">
                <a:solidFill>
                  <a:schemeClr val="tx1"/>
                </a:solidFill>
                <a:latin typeface="+mn-lt"/>
                <a:ea typeface="+mn-ea"/>
                <a:cs typeface="+mn-cs"/>
              </a:rPr>
              <a:t>system call into a non-blocking system call. For example, instead of directly calling a system I/O routine, a thread calls an application-level I/O jacket routine. Within this jacket routine is code that checks to determine if the I/O device is busy. If it is, the thread enters the Blocked state and passes control (through the threads library) to another thread. When this thread later is given control again, the jacket routine checks the I/O device again.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1241061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In a pure KLT facility, all of the work of thread </a:t>
            </a:r>
            <a:r>
              <a:rPr lang="en-US" sz="1200" i="0" kern="1200" baseline="0" dirty="0">
                <a:solidFill>
                  <a:schemeClr val="tx1"/>
                </a:solidFill>
                <a:latin typeface="+mn-lt"/>
                <a:ea typeface="+mn-ea"/>
                <a:cs typeface="+mn-cs"/>
              </a:rPr>
              <a:t>management is done by the kernel. There is no thread management code in the application level, simply an application </a:t>
            </a:r>
            <a:r>
              <a:rPr lang="en-US" sz="1200" kern="1200" baseline="0" dirty="0">
                <a:solidFill>
                  <a:schemeClr val="tx1"/>
                </a:solidFill>
                <a:latin typeface="+mn-lt"/>
                <a:ea typeface="+mn-ea"/>
                <a:cs typeface="+mn-cs"/>
              </a:rPr>
              <a:t>programming interface (API) to the kernel thread facility. Windows is an example of this approach.</a:t>
            </a:r>
          </a:p>
          <a:p>
            <a:r>
              <a:rPr lang="en-US" sz="1200"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Figure 4.5b depicts the pure KLT approach. The kernel maintains context information for the process as a whole and for individual threads within the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1758899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Scheduling by the kernel is done on a thread basis. This approach overcomes the two principal drawbacks of the ULT approach. First, the kernel can simultaneously schedule multiple threads from the same process on multiple processors. Second, if one thread in a process is blocked, the kernel can schedule another thread of the same process. Another advantage of the KLT approach is that kernel routines themselves can be multithreaded.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33632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principal disadvantage of the KLT approach compared to the ULT approach is that the transfer of control from one thread to another within the same process requires a mode switch to the kernel. To illustrate the differences, Table 4.1 shows the results of measurements taken on a uniprocessor VAX computer running a UNIX-like OS. The two benchmarks are as follows: Null Fork, the time to create, schedule, execute, and complete a process/thread that invokes the null procedure (i.e., the overhead of forking a process/thread); and Signal-Wait, the time for a process/thread to signal a waiting process/thread and then wait on a condition (i.e., the overhead of synchronizing two processes/threads together). We see that there is</a:t>
            </a:r>
          </a:p>
          <a:p>
            <a:r>
              <a:rPr lang="en-US" sz="1200" kern="1200" baseline="0" dirty="0">
                <a:solidFill>
                  <a:schemeClr val="tx1"/>
                </a:solidFill>
                <a:latin typeface="+mn-lt"/>
                <a:ea typeface="+mn-ea"/>
                <a:cs typeface="+mn-cs"/>
              </a:rPr>
              <a:t>an order of magnitude or more of difference between ULTs and KLTs and similarly between KLTs and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71626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Some operating systems provide a combined ULT/ </a:t>
            </a:r>
            <a:r>
              <a:rPr lang="en-US" sz="1200" i="0" kern="1200" baseline="0" dirty="0">
                <a:solidFill>
                  <a:schemeClr val="tx1"/>
                </a:solidFill>
                <a:latin typeface="+mn-lt"/>
                <a:ea typeface="+mn-ea"/>
                <a:cs typeface="+mn-cs"/>
              </a:rPr>
              <a:t>KLT facility ( Figure 4.5c ). In a combined system, thread creation is done completely in user space, as </a:t>
            </a:r>
            <a:r>
              <a:rPr lang="en-US" sz="1200" kern="1200" baseline="0" dirty="0">
                <a:solidFill>
                  <a:schemeClr val="tx1"/>
                </a:solidFill>
                <a:latin typeface="+mn-lt"/>
                <a:ea typeface="+mn-ea"/>
                <a:cs typeface="+mn-cs"/>
              </a:rPr>
              <a:t>is the bulk of the scheduling and synchronization of threads within an application. The multiple ULTs from a single application are mapped onto some (smaller or equal) number of KLTs. The programmer may adjust the number of KLTs for a particular application and processor to achieve the best overall results.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combined approach, multiple threads within the same application can run in parallel on multiple processors, and a blocking system call need not block the entire process. If properly designed, this approach should combine the advantages of the pure ULT and KLT approaches while minimizing the disadvantages.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Solaris is a good example of an OS using this combined approach. The current Solaris version limits the ULT/KLT relationship to be one-to-one.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1479154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a:p>
            <a:r>
              <a:rPr lang="en-US" sz="1200" kern="1200" baseline="0" dirty="0">
                <a:solidFill>
                  <a:schemeClr val="tx1"/>
                </a:solidFill>
                <a:latin typeface="+mn-lt"/>
                <a:ea typeface="+mn-ea"/>
                <a:cs typeface="+mn-cs"/>
              </a:rPr>
              <a:t>A </a:t>
            </a:r>
            <a:r>
              <a:rPr lang="en-US" sz="1200" b="0" kern="1200" baseline="0" dirty="0">
                <a:solidFill>
                  <a:schemeClr val="tx1"/>
                </a:solidFill>
                <a:latin typeface="+mn-lt"/>
                <a:ea typeface="+mn-ea"/>
                <a:cs typeface="+mn-cs"/>
              </a:rPr>
              <a:t>multicore computer, also known as a chip multiprocessor , combines two or more </a:t>
            </a:r>
            <a:r>
              <a:rPr lang="en-US" sz="1200" kern="1200" baseline="0" dirty="0">
                <a:solidFill>
                  <a:schemeClr val="tx1"/>
                </a:solidFill>
                <a:latin typeface="+mn-lt"/>
                <a:ea typeface="+mn-ea"/>
                <a:cs typeface="+mn-cs"/>
              </a:rPr>
              <a:t>processors (called cores) on a single piece of silicon (called a die). Typically, each core consists of all of the components of an independent processor, such as registers, ALU, pipeline hardware, and control unit, plus L1 instruction and data caches. In addition to the multiple cores, contemporary multicore chips also include L2 cache and, in some cases, L3 cache.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motivation for the development of multicore computers can be summed up as follows. For decades, microprocessor systems have experienced a steady, usually exponential, increase in performance. This is partly due to hardware trends, such as an increase in clock frequency and the ability to put cache memory closer to the processor because of the increasing miniaturization of microcomputer components. Performance has also been improved by the increased complexity of processor design to exploit parallelism in instruction execution and memory access. In brief, designers have come up against practical limits in the ability to achieve greater performance by means of more complex processors. Designers have found that the best way to improve performance to take advantage of advances in hardware is to put multiple processors and a substantial amount of cache memory on a single chip. A detailed discussion of the rationale for this trend is beyond our scope, but is summarized in Appendix C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06803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Some thought should convince the reader that these two characteristics are</a:t>
            </a:r>
          </a:p>
          <a:p>
            <a:r>
              <a:rPr lang="en-US" sz="1200" kern="1200" baseline="0" dirty="0">
                <a:solidFill>
                  <a:schemeClr val="tx1"/>
                </a:solidFill>
                <a:latin typeface="+mn-lt"/>
                <a:ea typeface="+mn-ea"/>
                <a:cs typeface="+mn-cs"/>
              </a:rPr>
              <a:t>independent and could be treated independently by the OS. This is done in a number</a:t>
            </a:r>
          </a:p>
          <a:p>
            <a:r>
              <a:rPr lang="en-US" sz="1200" kern="1200" baseline="0" dirty="0">
                <a:solidFill>
                  <a:schemeClr val="tx1"/>
                </a:solidFill>
                <a:latin typeface="+mn-lt"/>
                <a:ea typeface="+mn-ea"/>
                <a:cs typeface="+mn-cs"/>
              </a:rPr>
              <a:t>of operating systems, particularly recently developed systems. To distinguish the two characteristics, the unit of dispatching is usually referred to as a thread or </a:t>
            </a:r>
            <a:r>
              <a:rPr lang="en-US" sz="1200" b="1" kern="1200" baseline="0" dirty="0">
                <a:solidFill>
                  <a:schemeClr val="tx1"/>
                </a:solidFill>
                <a:latin typeface="+mn-lt"/>
                <a:ea typeface="+mn-ea"/>
                <a:cs typeface="+mn-cs"/>
              </a:rPr>
              <a:t>lightweight process , </a:t>
            </a:r>
            <a:r>
              <a:rPr lang="en-US" sz="1200" b="0" kern="1200" baseline="0" dirty="0">
                <a:solidFill>
                  <a:schemeClr val="tx1"/>
                </a:solidFill>
                <a:latin typeface="+mn-lt"/>
                <a:ea typeface="+mn-ea"/>
                <a:cs typeface="+mn-cs"/>
              </a:rPr>
              <a:t>while the unit of resource ownership is usually </a:t>
            </a:r>
            <a:r>
              <a:rPr lang="en-US" sz="1200" kern="1200" baseline="0" dirty="0">
                <a:solidFill>
                  <a:schemeClr val="tx1"/>
                </a:solidFill>
                <a:latin typeface="+mn-lt"/>
                <a:ea typeface="+mn-ea"/>
                <a:cs typeface="+mn-cs"/>
              </a:rPr>
              <a:t>referred to as a </a:t>
            </a:r>
            <a:r>
              <a:rPr lang="en-US" sz="1200" b="1" kern="1200" baseline="0" dirty="0">
                <a:solidFill>
                  <a:schemeClr val="tx1"/>
                </a:solidFill>
                <a:latin typeface="+mn-lt"/>
                <a:ea typeface="+mn-ea"/>
                <a:cs typeface="+mn-cs"/>
              </a:rPr>
              <a:t>process or task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baseline="0" dirty="0">
                <a:solidFill>
                  <a:schemeClr val="tx1"/>
                </a:solidFill>
                <a:latin typeface="+mn-lt"/>
                <a:ea typeface="+mn-ea"/>
                <a:cs typeface="+mn-cs"/>
              </a:rPr>
              <a:t>Multithreading </a:t>
            </a:r>
            <a:r>
              <a:rPr lang="en-US" sz="1200" i="0" kern="1200" baseline="0" dirty="0">
                <a:solidFill>
                  <a:schemeClr val="tx1"/>
                </a:solidFill>
                <a:latin typeface="+mn-lt"/>
                <a:ea typeface="+mn-ea"/>
                <a:cs typeface="+mn-cs"/>
              </a:rPr>
              <a:t>refers to the ability of an OS to support multiple, concurrent paths </a:t>
            </a:r>
            <a:r>
              <a:rPr lang="en-US" sz="1200" kern="1200" baseline="0" dirty="0">
                <a:solidFill>
                  <a:schemeClr val="tx1"/>
                </a:solidFill>
                <a:latin typeface="+mn-lt"/>
                <a:ea typeface="+mn-ea"/>
                <a:cs typeface="+mn-cs"/>
              </a:rPr>
              <a:t>of execution within a single process. </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351224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traditional approach of a single thread of execution per process, in which the concept of a thread is not recognized, is referred to as a single-threaded approach. The two arrangements shown in the left half of Figure 4.1 are single-threaded approaches. MS-DOS is an example of an OS that supports a single user process and a single thread.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43793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Other operating systems, such</a:t>
            </a:r>
          </a:p>
          <a:p>
            <a:r>
              <a:rPr lang="en-US" sz="1200" kern="1200" baseline="0" dirty="0">
                <a:solidFill>
                  <a:schemeClr val="tx1"/>
                </a:solidFill>
                <a:latin typeface="+mn-lt"/>
                <a:ea typeface="+mn-ea"/>
                <a:cs typeface="+mn-cs"/>
              </a:rPr>
              <a:t>as some variants of UNIX, support multiple user processes, but only support one</a:t>
            </a:r>
          </a:p>
          <a:p>
            <a:r>
              <a:rPr lang="en-US" sz="1200" kern="1200" baseline="0" dirty="0">
                <a:solidFill>
                  <a:schemeClr val="tx1"/>
                </a:solidFill>
                <a:latin typeface="+mn-lt"/>
                <a:ea typeface="+mn-ea"/>
                <a:cs typeface="+mn-cs"/>
              </a:rPr>
              <a:t>thread per process. The right half of Figure 4.1 depicts multithreaded approaches.</a:t>
            </a:r>
          </a:p>
          <a:p>
            <a:r>
              <a:rPr lang="en-US" sz="1200" kern="1200" baseline="0" dirty="0">
                <a:solidFill>
                  <a:schemeClr val="tx1"/>
                </a:solidFill>
                <a:latin typeface="+mn-lt"/>
                <a:ea typeface="+mn-ea"/>
                <a:cs typeface="+mn-cs"/>
              </a:rPr>
              <a:t>A Java runtime environment is an example of a system of one process with multiple</a:t>
            </a:r>
          </a:p>
          <a:p>
            <a:r>
              <a:rPr lang="en-US" sz="1200" kern="1200" baseline="0" dirty="0">
                <a:solidFill>
                  <a:schemeClr val="tx1"/>
                </a:solidFill>
                <a:latin typeface="+mn-lt"/>
                <a:ea typeface="+mn-ea"/>
                <a:cs typeface="+mn-cs"/>
              </a:rPr>
              <a:t>threads. Of interest in this section is the use of multiple processes, each of which</a:t>
            </a:r>
          </a:p>
          <a:p>
            <a:r>
              <a:rPr lang="en-US" sz="1200" kern="1200" baseline="0" dirty="0">
                <a:solidFill>
                  <a:schemeClr val="tx1"/>
                </a:solidFill>
                <a:latin typeface="+mn-lt"/>
                <a:ea typeface="+mn-ea"/>
                <a:cs typeface="+mn-cs"/>
              </a:rPr>
              <a:t>supports multiple threads. This approach is taken in Windows, Solaris, and many</a:t>
            </a:r>
          </a:p>
          <a:p>
            <a:r>
              <a:rPr lang="en-US" sz="1200" kern="1200" baseline="0" dirty="0">
                <a:solidFill>
                  <a:schemeClr val="tx1"/>
                </a:solidFill>
                <a:latin typeface="+mn-lt"/>
                <a:ea typeface="+mn-ea"/>
                <a:cs typeface="+mn-cs"/>
              </a:rPr>
              <a:t> modern versions of UNIX, among others. In this section, we give a general description</a:t>
            </a:r>
          </a:p>
          <a:p>
            <a:r>
              <a:rPr lang="en-US" sz="1200" kern="1200" baseline="0" dirty="0">
                <a:solidFill>
                  <a:schemeClr val="tx1"/>
                </a:solidFill>
                <a:latin typeface="+mn-lt"/>
                <a:ea typeface="+mn-ea"/>
                <a:cs typeface="+mn-cs"/>
              </a:rPr>
              <a:t>of multithreading; the details of the Windows, Solaris, and Linux approaches will</a:t>
            </a:r>
          </a:p>
          <a:p>
            <a:r>
              <a:rPr lang="en-US" sz="1200" kern="1200" baseline="0" dirty="0">
                <a:solidFill>
                  <a:schemeClr val="tx1"/>
                </a:solidFill>
                <a:latin typeface="+mn-lt"/>
                <a:ea typeface="+mn-ea"/>
                <a:cs typeface="+mn-cs"/>
              </a:rPr>
              <a:t>be discussed later in this chapter.</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190785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multithreaded environment, a process is defined as the unit of resource allocation and a unit of protection. The following are associated with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virtual address space that holds the process image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Protected access to processors, other processes (for interprocess communication), files, and I/O resources (devices and channels)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47880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Within a process, there may be one or more threads, each with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thread execution state (Running, Ready, etc.)</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saved thread context when not running; one way to view a thread is as an independent program counter operating within a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 execution stack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Some per-thread static storage for local variables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Access to the memory and resources of its process, shared with all other threads in that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87080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4.2 illustrates the distinction between threads and processes from the point of view of process management. In a single-threaded process model (i.e., there is no distinct concept of thread), the representation of a process includes its process control block and user address space, as well as user and kernel stacks to manage the call/return behavior of the execution of the process. While the process is running, it controls the processor registers. The contents of these registers are saved when the process is not running. In a multithreaded environment, there is still a single process control block and user address space associated with the process, but now there are separate stacks for each thread, as well as a separate control block for each thread containing register values, priority, and other thread-related state information.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293765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Thus, all of the threads of a process share the state and resources of that process. They reside in the same address space and have access to the same data. When one thread alters an item of data in memory, other threads see the results if and when they access that item. If one thread opens a file with read privileges, other threads in the same process can also read from that file.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key benefits of threads derive from the performance implications: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1. </a:t>
            </a:r>
            <a:r>
              <a:rPr lang="en-US" sz="1200" b="0" kern="1200" baseline="0" dirty="0">
                <a:solidFill>
                  <a:schemeClr val="tx1"/>
                </a:solidFill>
                <a:latin typeface="+mn-lt"/>
                <a:ea typeface="+mn-ea"/>
                <a:cs typeface="+mn-cs"/>
              </a:rPr>
              <a:t>It takes far less time to create a new thread in an existing process than to</a:t>
            </a:r>
          </a:p>
          <a:p>
            <a:r>
              <a:rPr lang="en-US" sz="1200" kern="1200" baseline="0" dirty="0">
                <a:solidFill>
                  <a:schemeClr val="tx1"/>
                </a:solidFill>
                <a:latin typeface="+mn-lt"/>
                <a:ea typeface="+mn-ea"/>
                <a:cs typeface="+mn-cs"/>
              </a:rPr>
              <a:t>create a brand-new process. Studies done by the Mach developers show that</a:t>
            </a:r>
          </a:p>
          <a:p>
            <a:r>
              <a:rPr lang="en-US" sz="1200" kern="1200" baseline="0" dirty="0">
                <a:solidFill>
                  <a:schemeClr val="tx1"/>
                </a:solidFill>
                <a:latin typeface="+mn-lt"/>
                <a:ea typeface="+mn-ea"/>
                <a:cs typeface="+mn-cs"/>
              </a:rPr>
              <a:t>thread creation is ten times faster than process creation in UNIX [TEVA87].</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2. </a:t>
            </a:r>
            <a:r>
              <a:rPr lang="en-US" sz="1200" b="0" kern="1200" baseline="0" dirty="0">
                <a:solidFill>
                  <a:schemeClr val="tx1"/>
                </a:solidFill>
                <a:latin typeface="+mn-lt"/>
                <a:ea typeface="+mn-ea"/>
                <a:cs typeface="+mn-cs"/>
              </a:rPr>
              <a:t>It takes less time to terminate a thread than a process.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3. </a:t>
            </a:r>
            <a:r>
              <a:rPr lang="en-US" sz="1200" b="0" kern="1200" baseline="0" dirty="0">
                <a:solidFill>
                  <a:schemeClr val="tx1"/>
                </a:solidFill>
                <a:latin typeface="+mn-lt"/>
                <a:ea typeface="+mn-ea"/>
                <a:cs typeface="+mn-cs"/>
              </a:rPr>
              <a:t>It takes less time to switch between two threads within the same process than </a:t>
            </a:r>
            <a:r>
              <a:rPr lang="en-US" sz="1200" kern="1200" baseline="0" dirty="0">
                <a:solidFill>
                  <a:schemeClr val="tx1"/>
                </a:solidFill>
                <a:latin typeface="+mn-lt"/>
                <a:ea typeface="+mn-ea"/>
                <a:cs typeface="+mn-cs"/>
              </a:rPr>
              <a:t>to switch between processes.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4. </a:t>
            </a:r>
            <a:r>
              <a:rPr lang="en-US" sz="1200" b="0" kern="1200" baseline="0" dirty="0">
                <a:solidFill>
                  <a:schemeClr val="tx1"/>
                </a:solidFill>
                <a:latin typeface="+mn-lt"/>
                <a:ea typeface="+mn-ea"/>
                <a:cs typeface="+mn-cs"/>
              </a:rPr>
              <a:t>Threads enhance efficiency in communication between different executing </a:t>
            </a:r>
            <a:r>
              <a:rPr lang="en-US" sz="1200" kern="1200" baseline="0" dirty="0">
                <a:solidFill>
                  <a:schemeClr val="tx1"/>
                </a:solidFill>
                <a:latin typeface="+mn-lt"/>
                <a:ea typeface="+mn-ea"/>
                <a:cs typeface="+mn-cs"/>
              </a:rPr>
              <a:t>programs. In most operating systems, communication between independent processes requires the intervention of the kernel to provide protection and the mechanisms needed for communication. However, because threads within the same process share memory and files, they can communicate with each other without invoking the kernel.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if there is an application or function that should be implemented as a set of related units of execution, it is far more efficient to do so as a collection of threads rather than a collection of separate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63311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58261A0-E902-4148-AC10-D714AB9E1D8D}" type="datetime1">
              <a:rPr lang="en-US" smtClean="0"/>
              <a:t>2/2/2021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501331-D22F-4EB2-AD30-A999CE23DCF8}" type="datetime1">
              <a:rPr lang="en-US" smtClean="0"/>
              <a:t>2/2/2021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4CC718-EAEA-45CA-AF77-D0E8E46C03CC}" type="datetime1">
              <a:rPr lang="en-US" smtClean="0"/>
              <a:t>2/2/2021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20A7675E-B83E-4122-B564-405BB7241C83}" type="datetime1">
              <a:rPr lang="en-US" smtClean="0"/>
              <a:t>2/2/2021</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13F2EA-A880-4075-8F6D-DEF45A5F7AB6}" type="datetime1">
              <a:rPr lang="en-US" smtClean="0"/>
              <a:t>2/2/2021</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E252024-CA49-492D-86A9-EE677B176D31}" type="datetime1">
              <a:rPr lang="en-US" smtClean="0"/>
              <a:t>2/2/2021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0B642662-9A18-4852-85CB-B7E194544756}" type="datetime1">
              <a:rPr lang="en-US" smtClean="0"/>
              <a:t>2/2/2021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32986183-6D94-4FA8-8DB4-3F263406AB16}" type="datetime1">
              <a:rPr lang="en-US" smtClean="0"/>
              <a:t>2/2/2021</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DB478F85-B3E1-4C2C-886F-55ED0F5BAA03}" type="datetime1">
              <a:rPr lang="en-US" smtClean="0"/>
              <a:t>2/2/2021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8FF62C1-9B92-4E43-95E4-811C7986B640}" type="datetime1">
              <a:rPr lang="en-US" smtClean="0"/>
              <a:t>2/2/2021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391F5467-C446-4AF6-91E3-66550DE60498}" type="datetime1">
              <a:rPr lang="en-US" smtClean="0"/>
              <a:t>2/2/2021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871AEC-C191-4F6B-B245-7033CC2CE87D}" type="datetime1">
              <a:rPr lang="en-US" smtClean="0"/>
              <a:t>2/2/2021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A4CE52C0-6181-41F8-825C-0773E5FF179D}" type="datetime1">
              <a:rPr lang="en-US" smtClean="0"/>
              <a:t>2/2/2021</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02D38A0B-491A-4394-822F-01A60E932A7A}" type="datetime1">
              <a:rPr lang="en-US" smtClean="0"/>
              <a:t>2/2/2021</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B8F1FBD-AC79-4B35-8C45-88717F731980}" type="datetime1">
              <a:rPr lang="en-US" smtClean="0"/>
              <a:t>2/2/2021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8577978-BAD3-4D8F-A1E2-3A3368CE0EA0}" type="datetime1">
              <a:rPr lang="en-US" smtClean="0"/>
              <a:t>2/2/2021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DB1F4539-37B2-4E06-834D-E86FDD65B649}" type="datetime1">
              <a:rPr lang="en-US" smtClean="0"/>
              <a:t>2/2/2021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D0FCB739-9C5A-4627-B93A-4113F46FFD1F}" type="datetime1">
              <a:rPr lang="en-US" smtClean="0"/>
              <a:t>2/2/2021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5C5CE67-0590-427A-880B-DF7CFD733988}" type="datetime1">
              <a:rPr lang="en-US" smtClean="0"/>
              <a:t>2/2/2021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EB8E588-F47D-4F85-B386-A7A96EC7239A}" type="datetime1">
              <a:rPr lang="en-US" smtClean="0"/>
              <a:t>2/2/2021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5F0C3F4-B3F0-432B-9189-931EF9E6BD3C}" type="datetime1">
              <a:rPr lang="en-US" smtClean="0"/>
              <a:t>2/2/2021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134A533-0680-4E16-9F61-2A1995B80F5B}" type="datetime1">
              <a:rPr lang="en-US" smtClean="0"/>
              <a:t>2/2/2021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81E537-D429-43D1-9947-5FD1145A24F1}" type="datetime1">
              <a:rPr lang="en-US" smtClean="0"/>
              <a:t>2/2/2021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999934-D412-4BCA-A81C-B8C4EB740805}" type="datetime1">
              <a:rPr lang="en-US" smtClean="0"/>
              <a:t>2/2/2021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766B40-C368-4B8E-8345-CFA8868EAB5C}" type="datetime1">
              <a:rPr lang="en-US" smtClean="0"/>
              <a:t>2/2/2021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2A58972-11CD-477A-9B74-4F6EA5DD82DF}" type="datetime1">
              <a:rPr lang="en-US" smtClean="0"/>
              <a:t>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EDF309EC-754A-4CBC-A9B8-BF22DB3FA007}" type="datetime1">
              <a:rPr lang="en-US" smtClean="0"/>
              <a:t>2/2/2021</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a:t>Chapter 4</a:t>
            </a:r>
            <a:br>
              <a:rPr lang="en-US" dirty="0"/>
            </a:br>
            <a:r>
              <a:rPr lang="en-US" dirty="0"/>
              <a:t>Threads</a:t>
            </a:r>
          </a:p>
        </p:txBody>
      </p:sp>
      <p:sp>
        <p:nvSpPr>
          <p:cNvPr id="10" name="Subtitle 9"/>
          <p:cNvSpPr>
            <a:spLocks noGrp="1"/>
          </p:cNvSpPr>
          <p:nvPr>
            <p:ph type="body" idx="1"/>
          </p:nvPr>
        </p:nvSpPr>
        <p:spPr/>
        <p:txBody>
          <a:bodyPr>
            <a:normAutofit/>
          </a:bodyPr>
          <a:lstStyle/>
          <a:p>
            <a:r>
              <a:rPr lang="en-US" dirty="0"/>
              <a:t>Ninth Edition</a:t>
            </a:r>
          </a:p>
          <a:p>
            <a:r>
              <a:rPr lang="en-US" dirty="0"/>
              <a:t>By William Stallings</a:t>
            </a:r>
          </a:p>
        </p:txBody>
      </p:sp>
      <p:sp>
        <p:nvSpPr>
          <p:cNvPr id="9" name="Subtitle 2"/>
          <p:cNvSpPr txBox="1">
            <a:spLocks/>
          </p:cNvSpPr>
          <p:nvPr/>
        </p:nvSpPr>
        <p:spPr bwMode="auto">
          <a:xfrm>
            <a:off x="609600" y="1143000"/>
            <a:ext cx="1981200" cy="4114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ctr" fontAlgn="auto">
              <a:spcBef>
                <a:spcPct val="20000"/>
              </a:spcBef>
              <a:spcAft>
                <a:spcPts val="0"/>
              </a:spcAft>
              <a:defRPr/>
            </a:pPr>
            <a:endParaRPr lang="en-US" sz="3200" i="1" dirty="0">
              <a:solidFill>
                <a:schemeClr val="bg2">
                  <a:lumMod val="25000"/>
                </a:schemeClr>
              </a:solidFill>
              <a:latin typeface="+mn-lt"/>
            </a:endParaRPr>
          </a:p>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br>
              <a:rPr lang="en-US" sz="3200" i="1" dirty="0">
                <a:solidFill>
                  <a:schemeClr val="bg2">
                    <a:lumMod val="25000"/>
                  </a:schemeClr>
                </a:solidFill>
                <a:latin typeface="+mn-lt"/>
              </a:rPr>
            </a:br>
            <a:endParaRPr lang="en-US" sz="3200" i="1" dirty="0">
              <a:solidFill>
                <a:schemeClr val="bg2">
                  <a:lumMod val="25000"/>
                </a:schemeClr>
              </a:solidFill>
              <a:latin typeface="+mn-lt"/>
            </a:endParaRPr>
          </a:p>
        </p:txBody>
      </p:sp>
      <p:sp>
        <p:nvSpPr>
          <p:cNvPr id="5" name="Footer Placeholder 4"/>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2F886FBB-18BD-461A-9189-24CC3A15A1AC}"/>
              </a:ext>
            </a:extLst>
          </p:cNvPr>
          <p:cNvSpPr>
            <a:spLocks noGrp="1"/>
          </p:cNvSpPr>
          <p:nvPr>
            <p:ph type="sldNum" sz="quarter" idx="12"/>
          </p:nvPr>
        </p:nvSpPr>
        <p:spPr/>
        <p:txBody>
          <a:bodyPr/>
          <a:lstStyle/>
          <a:p>
            <a:pPr>
              <a:defRPr/>
            </a:pPr>
            <a:fld id="{93238FDB-2D8C-4804-B582-7DB90366B95F}"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381000"/>
            <a:ext cx="7824788" cy="1371600"/>
          </a:xfrm>
        </p:spPr>
        <p:txBody>
          <a:bodyPr/>
          <a:lstStyle/>
          <a:p>
            <a:pPr algn="ctr"/>
            <a:r>
              <a:rPr lang="en-US" sz="4800" b="1" dirty="0">
                <a:solidFill>
                  <a:schemeClr val="accent1">
                    <a:lumMod val="50000"/>
                  </a:schemeClr>
                </a:solidFill>
              </a:rPr>
              <a:t>Thread Use in a </a:t>
            </a:r>
            <a:br>
              <a:rPr lang="en-US" sz="4800" b="1" dirty="0">
                <a:solidFill>
                  <a:schemeClr val="accent1">
                    <a:lumMod val="50000"/>
                  </a:schemeClr>
                </a:solidFill>
              </a:rPr>
            </a:br>
            <a:r>
              <a:rPr lang="en-US" sz="4800" b="1" dirty="0">
                <a:solidFill>
                  <a:schemeClr val="accent1">
                    <a:lumMod val="50000"/>
                  </a:schemeClr>
                </a:solidFill>
              </a:rPr>
              <a:t>Single-User System</a:t>
            </a:r>
          </a:p>
        </p:txBody>
      </p:sp>
      <p:sp>
        <p:nvSpPr>
          <p:cNvPr id="3" name="Content Placeholder 2"/>
          <p:cNvSpPr>
            <a:spLocks noGrp="1"/>
          </p:cNvSpPr>
          <p:nvPr>
            <p:ph sz="half" idx="1"/>
          </p:nvPr>
        </p:nvSpPr>
        <p:spPr>
          <a:xfrm>
            <a:off x="658904" y="2286000"/>
            <a:ext cx="8027896" cy="4572000"/>
          </a:xfrm>
        </p:spPr>
        <p:txBody>
          <a:bodyPr/>
          <a:lstStyle/>
          <a:p>
            <a:r>
              <a:rPr lang="en-US" sz="3600" dirty="0"/>
              <a:t>Foreground and background work</a:t>
            </a:r>
          </a:p>
          <a:p>
            <a:r>
              <a:rPr lang="en-US" sz="3600" dirty="0"/>
              <a:t>Asynchronous processing</a:t>
            </a:r>
          </a:p>
          <a:p>
            <a:r>
              <a:rPr lang="en-US" sz="3600" dirty="0"/>
              <a:t>Speed of execution</a:t>
            </a:r>
          </a:p>
          <a:p>
            <a:r>
              <a:rPr lang="en-US" sz="3600" dirty="0"/>
              <a:t>Modular program structure</a:t>
            </a:r>
          </a:p>
          <a:p>
            <a:endParaRPr lang="en-US" dirty="0"/>
          </a:p>
        </p:txBody>
      </p:sp>
      <p:sp>
        <p:nvSpPr>
          <p:cNvPr id="5" name="Footer Placeholder 4"/>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38B2AF94-D493-4BEE-8413-B3B6A6451653}"/>
              </a:ext>
            </a:extLst>
          </p:cNvPr>
          <p:cNvSpPr>
            <a:spLocks noGrp="1"/>
          </p:cNvSpPr>
          <p:nvPr>
            <p:ph type="sldNum" sz="quarter" idx="12"/>
          </p:nvPr>
        </p:nvSpPr>
        <p:spPr/>
        <p:txBody>
          <a:bodyPr/>
          <a:lstStyle/>
          <a:p>
            <a:pPr>
              <a:defRPr/>
            </a:pPr>
            <a:fld id="{FD77EB8B-B6EB-443D-9CB4-B019CEC8F476}" type="slidenum">
              <a:rPr lang="en-US" smtClean="0"/>
              <a:pPr>
                <a:defRPr/>
              </a:pPr>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5200" dirty="0">
                <a:ln>
                  <a:solidFill>
                    <a:schemeClr val="tx1"/>
                  </a:solidFill>
                </a:ln>
                <a:solidFill>
                  <a:schemeClr val="accent1">
                    <a:lumMod val="50000"/>
                  </a:schemeClr>
                </a:solidFill>
                <a:effectLst>
                  <a:outerShdw blurRad="50800" dist="38100" dir="2700000" algn="tl" rotWithShape="0">
                    <a:prstClr val="black">
                      <a:alpha val="40000"/>
                    </a:prstClr>
                  </a:outerShdw>
                </a:effectLst>
              </a:rPr>
              <a:t>Threads</a:t>
            </a:r>
          </a:p>
        </p:txBody>
      </p:sp>
      <p:graphicFrame>
        <p:nvGraphicFramePr>
          <p:cNvPr id="5" name="Content Placeholder 4"/>
          <p:cNvGraphicFramePr>
            <a:graphicFrameLocks noGrp="1"/>
          </p:cNvGraphicFramePr>
          <p:nvPr>
            <p:ph sz="half" idx="4294967295"/>
          </p:nvPr>
        </p:nvGraphicFramePr>
        <p:xfrm>
          <a:off x="0" y="2057400"/>
          <a:ext cx="7794625"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2286000"/>
            <a:ext cx="8153400" cy="875111"/>
          </a:xfrm>
          <a:prstGeom prst="rect">
            <a:avLst/>
          </a:prstGeom>
          <a:noFill/>
        </p:spPr>
        <p:txBody>
          <a:bodyPr wrap="square" rtlCol="0">
            <a:spAutoFit/>
          </a:bodyPr>
          <a:lstStyle/>
          <a:p>
            <a:pPr marL="282575" indent="-282575">
              <a:lnSpc>
                <a:spcPct val="90000"/>
              </a:lnSpc>
              <a:spcBef>
                <a:spcPts val="1800"/>
              </a:spcBef>
              <a:spcAft>
                <a:spcPct val="35000"/>
              </a:spcAft>
              <a:buClr>
                <a:schemeClr val="accent1"/>
              </a:buClr>
              <a:buSzPct val="75000"/>
              <a:buFont typeface="Wingdings" pitchFamily="2" charset="2"/>
              <a:buChar char="n"/>
            </a:pPr>
            <a:r>
              <a:rPr lang="en-US" sz="2800" dirty="0">
                <a:solidFill>
                  <a:schemeClr val="tx1">
                    <a:lumMod val="85000"/>
                    <a:lumOff val="15000"/>
                  </a:schemeClr>
                </a:solidFill>
                <a:latin typeface="+mn-lt"/>
              </a:rPr>
              <a:t> In an OS that supports threads, scheduling and dispatching is done on a thread basis</a:t>
            </a:r>
          </a:p>
        </p:txBody>
      </p:sp>
      <p:sp>
        <p:nvSpPr>
          <p:cNvPr id="6" name="TextBox 5"/>
          <p:cNvSpPr txBox="1"/>
          <p:nvPr/>
        </p:nvSpPr>
        <p:spPr>
          <a:xfrm>
            <a:off x="685800" y="4495800"/>
            <a:ext cx="7620000" cy="2089803"/>
          </a:xfrm>
          <a:prstGeom prst="rect">
            <a:avLst/>
          </a:prstGeom>
          <a:noFill/>
        </p:spPr>
        <p:txBody>
          <a:bodyPr wrap="square" rtlCol="0">
            <a:spAutoFit/>
          </a:bodyPr>
          <a:lstStyle/>
          <a:p>
            <a:pPr lvl="1" defTabSz="266700">
              <a:lnSpc>
                <a:spcPct val="90000"/>
              </a:lnSpc>
              <a:spcAft>
                <a:spcPct val="35000"/>
              </a:spcAft>
              <a:buClr>
                <a:schemeClr val="accent1"/>
              </a:buClr>
              <a:buSzPct val="100000"/>
              <a:buFont typeface="Wingdings" charset="2"/>
              <a:buChar char="§"/>
            </a:pPr>
            <a:r>
              <a:rPr lang="en-US" sz="2600" dirty="0">
                <a:solidFill>
                  <a:schemeClr val="tx1">
                    <a:lumMod val="85000"/>
                    <a:lumOff val="15000"/>
                  </a:schemeClr>
                </a:solidFill>
                <a:latin typeface="+mn-lt"/>
              </a:rPr>
              <a:t>Suspending a process involves suspending all      	 threads of the process </a:t>
            </a:r>
          </a:p>
          <a:p>
            <a:pPr lvl="1" defTabSz="266700">
              <a:lnSpc>
                <a:spcPct val="90000"/>
              </a:lnSpc>
              <a:spcAft>
                <a:spcPct val="35000"/>
              </a:spcAft>
              <a:buClr>
                <a:schemeClr val="accent1"/>
              </a:buClr>
              <a:buSzPct val="100000"/>
              <a:buFont typeface="Wingdings" charset="2"/>
              <a:buChar char="§"/>
            </a:pPr>
            <a:r>
              <a:rPr lang="en-US" sz="2600" dirty="0">
                <a:solidFill>
                  <a:schemeClr val="tx1">
                    <a:lumMod val="85000"/>
                    <a:lumOff val="15000"/>
                  </a:schemeClr>
                </a:solidFill>
                <a:latin typeface="+mn-lt"/>
              </a:rPr>
              <a:t>Termination of a process terminates all         		 	 threads within the process</a:t>
            </a:r>
          </a:p>
          <a:p>
            <a:endParaRPr lang="en-US" dirty="0"/>
          </a:p>
        </p:txBody>
      </p:sp>
      <p:sp>
        <p:nvSpPr>
          <p:cNvPr id="8" name="Footer Placeholder 7"/>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F65BAC02-B84B-4518-A73D-13ABF1640FDE}"/>
              </a:ext>
            </a:extLst>
          </p:cNvPr>
          <p:cNvSpPr>
            <a:spLocks noGrp="1"/>
          </p:cNvSpPr>
          <p:nvPr>
            <p:ph type="sldNum" sz="quarter" idx="12"/>
          </p:nvPr>
        </p:nvSpPr>
        <p:spPr/>
        <p:txBody>
          <a:bodyPr/>
          <a:lstStyle/>
          <a:p>
            <a:pPr>
              <a:defRPr/>
            </a:pPr>
            <a:fld id="{97012834-41A2-49E3-8762-B14EE3F5CFB1}" type="slidenum">
              <a:rPr lang="en-US" smtClean="0"/>
              <a:pPr>
                <a:defRPr/>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24788" cy="1143947"/>
          </a:xfrm>
        </p:spPr>
        <p:txBody>
          <a:bodyPr/>
          <a:lstStyle/>
          <a:p>
            <a:r>
              <a:rPr lang="en-NZ" b="1" dirty="0">
                <a:ln>
                  <a:solidFill>
                    <a:schemeClr val="tx1"/>
                  </a:solidFill>
                </a:ln>
                <a:solidFill>
                  <a:schemeClr val="accent6">
                    <a:lumMod val="75000"/>
                  </a:schemeClr>
                </a:solidFill>
              </a:rPr>
              <a:t>Thread Execution States</a:t>
            </a:r>
            <a:endParaRPr lang="en-US" b="1" dirty="0">
              <a:ln>
                <a:solidFill>
                  <a:schemeClr val="tx1"/>
                </a:solidFill>
              </a:ln>
              <a:solidFill>
                <a:schemeClr val="accent6">
                  <a:lumMod val="75000"/>
                </a:schemeClr>
              </a:solidFill>
            </a:endParaRPr>
          </a:p>
        </p:txBody>
      </p:sp>
      <p:sp>
        <p:nvSpPr>
          <p:cNvPr id="3" name="Content Placeholder 2"/>
          <p:cNvSpPr>
            <a:spLocks noGrp="1"/>
          </p:cNvSpPr>
          <p:nvPr>
            <p:ph sz="half" idx="1"/>
          </p:nvPr>
        </p:nvSpPr>
        <p:spPr>
          <a:xfrm>
            <a:off x="609600" y="2057400"/>
            <a:ext cx="3657600" cy="3840163"/>
          </a:xfrm>
        </p:spPr>
        <p:txBody>
          <a:bodyPr>
            <a:normAutofit/>
          </a:bodyPr>
          <a:lstStyle/>
          <a:p>
            <a:endParaRPr lang="en-US" dirty="0"/>
          </a:p>
          <a:p>
            <a:pPr>
              <a:buNone/>
            </a:pPr>
            <a:r>
              <a:rPr lang="en-US" sz="3200" dirty="0"/>
              <a:t>The key states for a thread are:</a:t>
            </a:r>
          </a:p>
          <a:p>
            <a:pPr marL="1097280" lvl="3">
              <a:spcBef>
                <a:spcPts val="1200"/>
              </a:spcBef>
            </a:pPr>
            <a:r>
              <a:rPr lang="en-US" sz="2800" dirty="0"/>
              <a:t>Running</a:t>
            </a:r>
          </a:p>
          <a:p>
            <a:pPr marL="1097280" lvl="3">
              <a:spcBef>
                <a:spcPts val="400"/>
              </a:spcBef>
            </a:pPr>
            <a:r>
              <a:rPr lang="en-US" sz="2800" dirty="0"/>
              <a:t>Ready</a:t>
            </a:r>
          </a:p>
          <a:p>
            <a:pPr marL="1097280" lvl="3">
              <a:spcBef>
                <a:spcPts val="400"/>
              </a:spcBef>
            </a:pPr>
            <a:r>
              <a:rPr lang="en-US" sz="2800" dirty="0"/>
              <a:t>Blocked</a:t>
            </a:r>
          </a:p>
          <a:p>
            <a:endParaRPr lang="en-US" dirty="0"/>
          </a:p>
        </p:txBody>
      </p:sp>
      <p:cxnSp>
        <p:nvCxnSpPr>
          <p:cNvPr id="5" name="Straight Connector 4"/>
          <p:cNvCxnSpPr/>
          <p:nvPr/>
        </p:nvCxnSpPr>
        <p:spPr>
          <a:xfrm rot="5400000">
            <a:off x="2591594" y="4190206"/>
            <a:ext cx="3961606" cy="794"/>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800600" y="1752600"/>
            <a:ext cx="3962400" cy="4278094"/>
          </a:xfrm>
          <a:prstGeom prst="rect">
            <a:avLst/>
          </a:prstGeom>
        </p:spPr>
        <p:txBody>
          <a:bodyPr wrap="square">
            <a:spAutoFit/>
          </a:bodyPr>
          <a:lstStyle/>
          <a:p>
            <a:pPr marL="342900" indent="-342900" eaLnBrk="0" hangingPunct="0">
              <a:spcBef>
                <a:spcPct val="20000"/>
              </a:spcBef>
              <a:buFont typeface="Arial" charset="0"/>
            </a:pPr>
            <a:endParaRPr lang="en-US" sz="3200" dirty="0">
              <a:latin typeface="+mn-lt"/>
            </a:endParaRPr>
          </a:p>
          <a:p>
            <a:pPr marL="342900" indent="-342900" eaLnBrk="0" hangingPunct="0">
              <a:spcBef>
                <a:spcPct val="20000"/>
              </a:spcBef>
              <a:buFont typeface="Arial" charset="0"/>
            </a:pPr>
            <a:r>
              <a:rPr lang="en-US" sz="3200" dirty="0">
                <a:latin typeface="+mn-lt"/>
              </a:rPr>
              <a:t>  Thread operations associated with a change in thread state are:</a:t>
            </a:r>
          </a:p>
          <a:p>
            <a:pPr marL="342900" indent="-342900" eaLnBrk="0" hangingPunct="0">
              <a:spcBef>
                <a:spcPct val="20000"/>
              </a:spcBef>
              <a:buFont typeface="Arial" charset="0"/>
            </a:pPr>
            <a:endParaRPr lang="en-US" sz="800" dirty="0">
              <a:latin typeface="+mn-lt"/>
            </a:endParaRP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Spawn</a:t>
            </a: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Block</a:t>
            </a: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Unblock</a:t>
            </a: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Finish</a:t>
            </a:r>
          </a:p>
        </p:txBody>
      </p:sp>
      <p:sp>
        <p:nvSpPr>
          <p:cNvPr id="7" name="Footer Placeholder 6"/>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8B456BF9-F9EE-4DA0-99BE-E393F7B44C6D}"/>
              </a:ext>
            </a:extLst>
          </p:cNvPr>
          <p:cNvSpPr>
            <a:spLocks noGrp="1"/>
          </p:cNvSpPr>
          <p:nvPr>
            <p:ph type="sldNum" sz="quarter" idx="12"/>
          </p:nvPr>
        </p:nvSpPr>
        <p:spPr/>
        <p:txBody>
          <a:bodyPr/>
          <a:lstStyle/>
          <a:p>
            <a:pPr>
              <a:defRPr/>
            </a:pPr>
            <a:fld id="{FD77EB8B-B6EB-443D-9CB4-B019CEC8F476}" type="slidenum">
              <a:rPr lang="en-US" smtClean="0"/>
              <a:pPr>
                <a:defRPr/>
              </a:pPr>
              <a:t>12</a:t>
            </a:fld>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3529" t="10909" r="12941" b="18182"/>
          <a:stretch>
            <a:fillRect/>
          </a:stretch>
        </p:blipFill>
        <p:spPr>
          <a:xfrm>
            <a:off x="1981200" y="609600"/>
            <a:ext cx="5410127" cy="5943600"/>
          </a:xfrm>
          <a:prstGeom prst="rect">
            <a:avLst/>
          </a:prstGeom>
        </p:spPr>
      </p:pic>
      <p:sp>
        <p:nvSpPr>
          <p:cNvPr id="3" name="Footer Placeholder 2"/>
          <p:cNvSpPr>
            <a:spLocks noGrp="1"/>
          </p:cNvSpPr>
          <p:nvPr>
            <p:ph type="ftr" sz="quarter" idx="11"/>
          </p:nvPr>
        </p:nvSpPr>
        <p:spPr>
          <a:xfrm>
            <a:off x="318246" y="6492875"/>
            <a:ext cx="7606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EDE0DCE2-A508-4CA7-9064-91B03C1F6945}"/>
              </a:ext>
            </a:extLst>
          </p:cNvPr>
          <p:cNvSpPr>
            <a:spLocks noGrp="1"/>
          </p:cNvSpPr>
          <p:nvPr>
            <p:ph type="sldNum" sz="quarter" idx="12"/>
          </p:nvPr>
        </p:nvSpPr>
        <p:spPr/>
        <p:txBody>
          <a:bodyPr/>
          <a:lstStyle/>
          <a:p>
            <a:pPr>
              <a:defRPr/>
            </a:pPr>
            <a:fld id="{0A9A6F0D-A611-4358-861D-7B01E8303898}" type="slidenum">
              <a:rPr lang="en-US" smtClean="0"/>
              <a:pPr>
                <a:defRPr/>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xmlns:mv="urn:schemas-microsoft-com:mac:vml">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4.pdf"/>
          <p:cNvPicPr>
            <a:picLocks noChangeAspect="1"/>
          </p:cNvPicPr>
          <p:nvPr/>
        </p:nvPicPr>
        <p:blipFill>
          <a:blip r:embed="rId3"/>
          <a:srcRect t="14545" b="36364"/>
          <a:stretch>
            <a:fillRect/>
          </a:stretch>
        </p:blipFill>
        <p:spPr>
          <a:xfrm>
            <a:off x="-381000" y="609600"/>
            <a:ext cx="9835582" cy="6248400"/>
          </a:xfrm>
          <a:prstGeom prst="rect">
            <a:avLst/>
          </a:prstGeom>
        </p:spPr>
      </p:pic>
      <p:sp>
        <p:nvSpPr>
          <p:cNvPr id="3" name="Footer Placeholder 2"/>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D3E7C440-FA28-40B0-B559-946F3DE696C9}"/>
              </a:ext>
            </a:extLst>
          </p:cNvPr>
          <p:cNvSpPr>
            <a:spLocks noGrp="1"/>
          </p:cNvSpPr>
          <p:nvPr>
            <p:ph type="sldNum" sz="quarter" idx="12"/>
          </p:nvPr>
        </p:nvSpPr>
        <p:spPr/>
        <p:txBody>
          <a:bodyPr/>
          <a:lstStyle/>
          <a:p>
            <a:pPr>
              <a:defRPr/>
            </a:pPr>
            <a:fld id="{0A9A6F0D-A611-4358-861D-7B01E8303898}" type="slidenum">
              <a:rPr lang="en-US" smtClean="0"/>
              <a:pPr>
                <a:defRPr/>
              </a:pPr>
              <a:t>14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991548"/>
          </a:xfrm>
        </p:spPr>
        <p:txBody>
          <a:bodyPr/>
          <a:lstStyle/>
          <a:p>
            <a:r>
              <a:rPr lang="en-US" b="1" dirty="0">
                <a:solidFill>
                  <a:schemeClr val="accent1">
                    <a:lumMod val="50000"/>
                  </a:schemeClr>
                </a:solidFill>
              </a:rPr>
              <a:t>Thread Synchronization</a:t>
            </a:r>
          </a:p>
        </p:txBody>
      </p:sp>
      <p:sp>
        <p:nvSpPr>
          <p:cNvPr id="3" name="Content Placeholder 2"/>
          <p:cNvSpPr>
            <a:spLocks noGrp="1"/>
          </p:cNvSpPr>
          <p:nvPr>
            <p:ph sz="half" idx="1"/>
          </p:nvPr>
        </p:nvSpPr>
        <p:spPr>
          <a:xfrm>
            <a:off x="658904" y="2286000"/>
            <a:ext cx="7951696" cy="3840163"/>
          </a:xfrm>
        </p:spPr>
        <p:txBody>
          <a:bodyPr>
            <a:noAutofit/>
          </a:bodyPr>
          <a:lstStyle/>
          <a:p>
            <a:r>
              <a:rPr lang="en-US" sz="3000" dirty="0"/>
              <a:t>It is necessary to synchronize the activities of the various threads</a:t>
            </a:r>
          </a:p>
          <a:p>
            <a:pPr lvl="3"/>
            <a:r>
              <a:rPr lang="en-US" sz="2600" dirty="0"/>
              <a:t>All threads of a process share the same address space and other resources</a:t>
            </a:r>
          </a:p>
          <a:p>
            <a:pPr lvl="3"/>
            <a:r>
              <a:rPr lang="en-US" sz="2600" dirty="0"/>
              <a:t>Any alteration of a resource by one thread affects the other threads in the same process</a:t>
            </a:r>
          </a:p>
        </p:txBody>
      </p:sp>
      <p:sp>
        <p:nvSpPr>
          <p:cNvPr id="4" name="Footer Placeholder 3"/>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
        <p:nvSpPr>
          <p:cNvPr id="5" name="Slide Number Placeholder 4">
            <a:extLst>
              <a:ext uri="{FF2B5EF4-FFF2-40B4-BE49-F238E27FC236}">
                <a16:creationId xmlns:a16="http://schemas.microsoft.com/office/drawing/2014/main" id="{2740AC8D-33E7-4371-BF42-8595A9F41F59}"/>
              </a:ext>
            </a:extLst>
          </p:cNvPr>
          <p:cNvSpPr>
            <a:spLocks noGrp="1"/>
          </p:cNvSpPr>
          <p:nvPr>
            <p:ph type="sldNum" sz="quarter" idx="12"/>
          </p:nvPr>
        </p:nvSpPr>
        <p:spPr/>
        <p:txBody>
          <a:bodyPr/>
          <a:lstStyle/>
          <a:p>
            <a:pPr>
              <a:defRPr/>
            </a:pPr>
            <a:fld id="{FD77EB8B-B6EB-443D-9CB4-B019CEC8F476}" type="slidenum">
              <a:rPr lang="en-US" smtClean="0"/>
              <a:pPr>
                <a:defRPr/>
              </a:pPr>
              <a:t>15</a:t>
            </a:fld>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sz="4800" b="1" dirty="0">
                <a:solidFill>
                  <a:schemeClr val="tx1"/>
                </a:solidFill>
              </a:rPr>
              <a:t>Types of Threads</a:t>
            </a:r>
          </a:p>
        </p:txBody>
      </p:sp>
      <p:graphicFrame>
        <p:nvGraphicFramePr>
          <p:cNvPr id="5" name="Content Placeholder 4"/>
          <p:cNvGraphicFramePr>
            <a:graphicFrameLocks noGrp="1"/>
          </p:cNvGraphicFramePr>
          <p:nvPr>
            <p:ph idx="4294967295"/>
          </p:nvPr>
        </p:nvGraphicFramePr>
        <p:xfrm>
          <a:off x="533400" y="16002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5034F299-9224-471D-86B5-6AF208F8B7DD}"/>
              </a:ext>
            </a:extLst>
          </p:cNvPr>
          <p:cNvSpPr>
            <a:spLocks noGrp="1"/>
          </p:cNvSpPr>
          <p:nvPr>
            <p:ph type="sldNum" sz="quarter" idx="12"/>
          </p:nvPr>
        </p:nvSpPr>
        <p:spPr/>
        <p:txBody>
          <a:bodyPr/>
          <a:lstStyle/>
          <a:p>
            <a:pPr>
              <a:defRPr/>
            </a:pPr>
            <a:fld id="{97012834-41A2-49E3-8762-B14EE3F5CFB1}" type="slidenum">
              <a:rPr lang="en-US" smtClean="0"/>
              <a:pPr>
                <a:defRPr/>
              </a:pPr>
              <a:t>16</a:t>
            </a:fld>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610600" cy="1143000"/>
          </a:xfrm>
        </p:spPr>
        <p:txBody>
          <a:bodyPr/>
          <a:lstStyle/>
          <a:p>
            <a:r>
              <a:rPr lang="en-US" b="1" dirty="0">
                <a:solidFill>
                  <a:schemeClr val="accent5">
                    <a:lumMod val="50000"/>
                  </a:schemeClr>
                </a:solidFill>
              </a:rPr>
              <a:t>User-Level Threads (ULTs)</a:t>
            </a:r>
          </a:p>
        </p:txBody>
      </p:sp>
      <p:sp>
        <p:nvSpPr>
          <p:cNvPr id="3" name="Content Placeholder 2"/>
          <p:cNvSpPr>
            <a:spLocks noGrp="1"/>
          </p:cNvSpPr>
          <p:nvPr>
            <p:ph idx="4294967295"/>
          </p:nvPr>
        </p:nvSpPr>
        <p:spPr>
          <a:xfrm>
            <a:off x="609600" y="2209800"/>
            <a:ext cx="3505200" cy="5791200"/>
          </a:xfrm>
        </p:spPr>
        <p:txBody>
          <a:bodyPr/>
          <a:lstStyle/>
          <a:p>
            <a:r>
              <a:rPr lang="en-US" sz="2800" dirty="0"/>
              <a:t>All thread management is done by the application</a:t>
            </a:r>
          </a:p>
          <a:p>
            <a:r>
              <a:rPr lang="en-US" sz="2800" dirty="0"/>
              <a:t>The kernel is not aware of the existence of threads</a:t>
            </a:r>
          </a:p>
          <a:p>
            <a:endParaRPr lang="en-US" dirty="0"/>
          </a:p>
        </p:txBody>
      </p:sp>
      <p:pic>
        <p:nvPicPr>
          <p:cNvPr id="5" name="Picture 4" descr="f5.pdf"/>
          <p:cNvPicPr>
            <a:picLocks noChangeAspect="1"/>
          </p:cNvPicPr>
          <p:nvPr/>
        </p:nvPicPr>
        <p:blipFill>
          <a:blip r:embed="rId3"/>
          <a:srcRect l="2727" t="10588" r="65455" b="35294"/>
          <a:stretch>
            <a:fillRect/>
          </a:stretch>
        </p:blipFill>
        <p:spPr>
          <a:xfrm>
            <a:off x="4267200" y="1143000"/>
            <a:ext cx="4191000" cy="5508259"/>
          </a:xfrm>
          <a:prstGeom prst="rect">
            <a:avLst/>
          </a:prstGeom>
        </p:spPr>
      </p:pic>
      <p:sp>
        <p:nvSpPr>
          <p:cNvPr id="6" name="Footer Placeholder 5"/>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BC1007B7-6531-4048-AA34-D2AFAF561EED}"/>
              </a:ext>
            </a:extLst>
          </p:cNvPr>
          <p:cNvSpPr>
            <a:spLocks noGrp="1"/>
          </p:cNvSpPr>
          <p:nvPr>
            <p:ph type="sldNum" sz="quarter" idx="12"/>
          </p:nvPr>
        </p:nvSpPr>
        <p:spPr/>
        <p:txBody>
          <a:bodyPr/>
          <a:lstStyle/>
          <a:p>
            <a:pPr>
              <a:defRPr/>
            </a:pPr>
            <a:fld id="{0A9A6F0D-A611-4358-861D-7B01E8303898}" type="slidenum">
              <a:rPr lang="en-US" smtClean="0"/>
              <a:pPr>
                <a:defRPr/>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6.pdf"/>
          <p:cNvPicPr>
            <a:picLocks noChangeAspect="1"/>
          </p:cNvPicPr>
          <p:nvPr/>
        </p:nvPicPr>
        <p:blipFill>
          <a:blip r:embed="rId3"/>
          <a:stretch>
            <a:fillRect/>
          </a:stretch>
        </p:blipFill>
        <p:spPr>
          <a:xfrm>
            <a:off x="533400" y="557645"/>
            <a:ext cx="8153400" cy="6300355"/>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7D1007D4-17D2-441B-8E7C-7040824E796C}"/>
              </a:ext>
            </a:extLst>
          </p:cNvPr>
          <p:cNvSpPr>
            <a:spLocks noGrp="1"/>
          </p:cNvSpPr>
          <p:nvPr>
            <p:ph type="sldNum" sz="quarter" idx="12"/>
          </p:nvPr>
        </p:nvSpPr>
        <p:spPr/>
        <p:txBody>
          <a:bodyPr/>
          <a:lstStyle/>
          <a:p>
            <a:pPr>
              <a:defRPr/>
            </a:pPr>
            <a:fld id="{0A9A6F0D-A611-4358-861D-7B01E8303898}" type="slidenum">
              <a:rPr lang="en-US" smtClean="0"/>
              <a:pPr>
                <a:defRPr/>
              </a:pPr>
              <a:t>18</a:t>
            </a:fld>
            <a:endParaRPr lang="en-US" dirty="0"/>
          </a:p>
        </p:txBody>
      </p:sp>
      <p:sp>
        <p:nvSpPr>
          <p:cNvPr id="4" name="TextBox 3">
            <a:extLst>
              <a:ext uri="{FF2B5EF4-FFF2-40B4-BE49-F238E27FC236}">
                <a16:creationId xmlns:a16="http://schemas.microsoft.com/office/drawing/2014/main" id="{661C206E-82CF-4E19-BC9E-CC7E08A9117F}"/>
              </a:ext>
            </a:extLst>
          </p:cNvPr>
          <p:cNvSpPr txBox="1"/>
          <p:nvPr/>
        </p:nvSpPr>
        <p:spPr>
          <a:xfrm>
            <a:off x="7391400" y="3036477"/>
            <a:ext cx="813043"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syscall</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3BB7147-B593-401D-8D64-803BB0451F7C}"/>
              </a:ext>
            </a:extLst>
          </p:cNvPr>
          <p:cNvSpPr txBox="1"/>
          <p:nvPr/>
        </p:nvSpPr>
        <p:spPr>
          <a:xfrm>
            <a:off x="3708574" y="5562600"/>
            <a:ext cx="88998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timeout</a:t>
            </a:r>
          </a:p>
        </p:txBody>
      </p:sp>
      <p:sp>
        <p:nvSpPr>
          <p:cNvPr id="7" name="TextBox 6">
            <a:extLst>
              <a:ext uri="{FF2B5EF4-FFF2-40B4-BE49-F238E27FC236}">
                <a16:creationId xmlns:a16="http://schemas.microsoft.com/office/drawing/2014/main" id="{D1474D08-BA82-4E3B-9B46-B09FE8542392}"/>
              </a:ext>
            </a:extLst>
          </p:cNvPr>
          <p:cNvSpPr txBox="1"/>
          <p:nvPr/>
        </p:nvSpPr>
        <p:spPr>
          <a:xfrm>
            <a:off x="7495453" y="5562600"/>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sync</a:t>
            </a:r>
          </a:p>
        </p:txBody>
      </p:sp>
      <p:pic>
        <p:nvPicPr>
          <p:cNvPr id="8" name="Picture 7">
            <a:extLst>
              <a:ext uri="{FF2B5EF4-FFF2-40B4-BE49-F238E27FC236}">
                <a16:creationId xmlns:a16="http://schemas.microsoft.com/office/drawing/2014/main" id="{59130C04-34F3-4759-B037-AFA49FB3E083}"/>
              </a:ext>
            </a:extLst>
          </p:cNvPr>
          <p:cNvPicPr>
            <a:picLocks noChangeAspect="1"/>
          </p:cNvPicPr>
          <p:nvPr/>
        </p:nvPicPr>
        <p:blipFill rotWithShape="1">
          <a:blip r:embed="rId4">
            <a:extLst>
              <a:ext uri="{28A0092B-C50C-407E-A947-70E740481C1C}">
                <a14:useLocalDpi xmlns:a14="http://schemas.microsoft.com/office/drawing/2010/main" val="0"/>
              </a:ext>
            </a:extLst>
          </a:blip>
          <a:srcRect l="50834" t="13504" r="10000" b="50000"/>
          <a:stretch/>
        </p:blipFill>
        <p:spPr>
          <a:xfrm>
            <a:off x="4648200" y="926068"/>
            <a:ext cx="3581400" cy="2502932"/>
          </a:xfrm>
          <a:prstGeom prst="rect">
            <a:avLst/>
          </a:prstGeom>
        </p:spPr>
      </p:pic>
      <p:pic>
        <p:nvPicPr>
          <p:cNvPr id="9" name="Picture 8">
            <a:extLst>
              <a:ext uri="{FF2B5EF4-FFF2-40B4-BE49-F238E27FC236}">
                <a16:creationId xmlns:a16="http://schemas.microsoft.com/office/drawing/2014/main" id="{55EE9056-FC91-4E09-8AB6-8DFE19A7EAA4}"/>
              </a:ext>
            </a:extLst>
          </p:cNvPr>
          <p:cNvPicPr>
            <a:picLocks noChangeAspect="1"/>
          </p:cNvPicPr>
          <p:nvPr/>
        </p:nvPicPr>
        <p:blipFill rotWithShape="1">
          <a:blip r:embed="rId4">
            <a:extLst>
              <a:ext uri="{28A0092B-C50C-407E-A947-70E740481C1C}">
                <a14:useLocalDpi xmlns:a14="http://schemas.microsoft.com/office/drawing/2010/main" val="0"/>
              </a:ext>
            </a:extLst>
          </a:blip>
          <a:srcRect l="11000" t="51112" r="50000" b="13503"/>
          <a:stretch/>
        </p:blipFill>
        <p:spPr>
          <a:xfrm>
            <a:off x="1005840" y="3505200"/>
            <a:ext cx="3566160" cy="2426732"/>
          </a:xfrm>
          <a:prstGeom prst="rect">
            <a:avLst/>
          </a:prstGeom>
        </p:spPr>
      </p:pic>
      <p:pic>
        <p:nvPicPr>
          <p:cNvPr id="10" name="Picture 9">
            <a:extLst>
              <a:ext uri="{FF2B5EF4-FFF2-40B4-BE49-F238E27FC236}">
                <a16:creationId xmlns:a16="http://schemas.microsoft.com/office/drawing/2014/main" id="{47C1EDFC-B8AB-4235-B089-BEDD19874816}"/>
              </a:ext>
            </a:extLst>
          </p:cNvPr>
          <p:cNvPicPr>
            <a:picLocks noChangeAspect="1"/>
          </p:cNvPicPr>
          <p:nvPr/>
        </p:nvPicPr>
        <p:blipFill rotWithShape="1">
          <a:blip r:embed="rId4">
            <a:extLst>
              <a:ext uri="{28A0092B-C50C-407E-A947-70E740481C1C}">
                <a14:useLocalDpi xmlns:a14="http://schemas.microsoft.com/office/drawing/2010/main" val="0"/>
              </a:ext>
            </a:extLst>
          </a:blip>
          <a:srcRect l="51000" t="50668" r="10000" b="13732"/>
          <a:stretch/>
        </p:blipFill>
        <p:spPr>
          <a:xfrm>
            <a:off x="4663440" y="3474720"/>
            <a:ext cx="3566160" cy="2441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US" b="1" dirty="0">
                <a:ln>
                  <a:solidFill>
                    <a:schemeClr val="accent6">
                      <a:lumMod val="75000"/>
                    </a:schemeClr>
                  </a:solidFill>
                </a:ln>
                <a:solidFill>
                  <a:schemeClr val="accent6">
                    <a:lumMod val="50000"/>
                  </a:schemeClr>
                </a:solidFill>
              </a:rPr>
              <a:t>  </a:t>
            </a:r>
            <a:r>
              <a:rPr lang="en-US" b="1" dirty="0">
                <a:ln>
                  <a:solidFill>
                    <a:schemeClr val="accent6">
                      <a:lumMod val="75000"/>
                    </a:schemeClr>
                  </a:solidFill>
                </a:ln>
                <a:solidFill>
                  <a:schemeClr val="accent1">
                    <a:lumMod val="75000"/>
                  </a:schemeClr>
                </a:solidFill>
              </a:rPr>
              <a:t>Advantages of ULTs</a:t>
            </a:r>
          </a:p>
        </p:txBody>
      </p:sp>
      <p:graphicFrame>
        <p:nvGraphicFramePr>
          <p:cNvPr id="7" name="Content Placeholder 6"/>
          <p:cNvGraphicFramePr>
            <a:graphicFrameLocks noGrp="1"/>
          </p:cNvGraphicFramePr>
          <p:nvPr>
            <p:ph idx="4294967295"/>
          </p:nvPr>
        </p:nvGraphicFramePr>
        <p:xfrm>
          <a:off x="304800" y="1905000"/>
          <a:ext cx="7620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EA2A860A-7460-4057-8C59-89B3F9D3D6DA}"/>
              </a:ext>
            </a:extLst>
          </p:cNvPr>
          <p:cNvSpPr>
            <a:spLocks noGrp="1"/>
          </p:cNvSpPr>
          <p:nvPr>
            <p:ph type="sldNum" sz="quarter" idx="12"/>
          </p:nvPr>
        </p:nvSpPr>
        <p:spPr/>
        <p:txBody>
          <a:bodyPr/>
          <a:lstStyle/>
          <a:p>
            <a:pPr>
              <a:defRPr/>
            </a:pPr>
            <a:fld id="{97012834-41A2-49E3-8762-B14EE3F5CFB1}" type="slidenum">
              <a:rPr lang="en-US" smtClean="0"/>
              <a:pPr>
                <a:defRPr/>
              </a:pPr>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r>
              <a:rPr lang="en-US" b="1" dirty="0">
                <a:solidFill>
                  <a:schemeClr val="accent1">
                    <a:lumMod val="50000"/>
                  </a:schemeClr>
                </a:solidFill>
              </a:rPr>
              <a:t>Processes and Threads</a:t>
            </a:r>
          </a:p>
        </p:txBody>
      </p:sp>
      <p:sp>
        <p:nvSpPr>
          <p:cNvPr id="11" name="Text Placeholder 10"/>
          <p:cNvSpPr>
            <a:spLocks noGrp="1"/>
          </p:cNvSpPr>
          <p:nvPr>
            <p:ph type="body" idx="1"/>
          </p:nvPr>
        </p:nvSpPr>
        <p:spPr>
          <a:xfrm>
            <a:off x="685800" y="2209800"/>
            <a:ext cx="3657600" cy="730415"/>
          </a:xfrm>
        </p:spPr>
        <p:txBody>
          <a:bodyPr/>
          <a:lstStyle/>
          <a:p>
            <a:r>
              <a:rPr lang="en-US" dirty="0"/>
              <a:t>Resource Ownership</a:t>
            </a:r>
          </a:p>
        </p:txBody>
      </p:sp>
      <p:sp>
        <p:nvSpPr>
          <p:cNvPr id="3" name="Content Placeholder 2"/>
          <p:cNvSpPr>
            <a:spLocks noGrp="1"/>
          </p:cNvSpPr>
          <p:nvPr>
            <p:ph sz="half" idx="2"/>
          </p:nvPr>
        </p:nvSpPr>
        <p:spPr>
          <a:xfrm>
            <a:off x="457200" y="2971800"/>
            <a:ext cx="3657600" cy="3633788"/>
          </a:xfrm>
        </p:spPr>
        <p:txBody>
          <a:bodyPr>
            <a:normAutofit/>
          </a:bodyPr>
          <a:lstStyle/>
          <a:p>
            <a:pPr lvl="1">
              <a:buNone/>
            </a:pPr>
            <a:r>
              <a:rPr lang="en-US" sz="2400" dirty="0"/>
              <a:t>    </a:t>
            </a:r>
            <a:r>
              <a:rPr lang="en-US" sz="2400" dirty="0">
                <a:solidFill>
                  <a:schemeClr val="tx1"/>
                </a:solidFill>
              </a:rPr>
              <a:t>Process includes a virtual address space to hold the process image</a:t>
            </a:r>
          </a:p>
          <a:p>
            <a:pPr lvl="2"/>
            <a:r>
              <a:rPr lang="en-US" dirty="0"/>
              <a:t>T</a:t>
            </a:r>
            <a:r>
              <a:rPr lang="en-US" sz="1800" dirty="0"/>
              <a:t>he OS performs a protection function to prevent unwanted interference between processes with respect to resources</a:t>
            </a:r>
          </a:p>
          <a:p>
            <a:endParaRPr lang="en-US" dirty="0"/>
          </a:p>
        </p:txBody>
      </p:sp>
      <p:sp>
        <p:nvSpPr>
          <p:cNvPr id="12" name="Text Placeholder 11"/>
          <p:cNvSpPr>
            <a:spLocks noGrp="1"/>
          </p:cNvSpPr>
          <p:nvPr>
            <p:ph type="body" sz="quarter" idx="3"/>
          </p:nvPr>
        </p:nvSpPr>
        <p:spPr>
          <a:xfrm>
            <a:off x="4800600" y="2209800"/>
            <a:ext cx="3657600" cy="730415"/>
          </a:xfrm>
        </p:spPr>
        <p:txBody>
          <a:bodyPr/>
          <a:lstStyle/>
          <a:p>
            <a:r>
              <a:rPr lang="en-US" dirty="0"/>
              <a:t>Scheduling/Execution</a:t>
            </a:r>
          </a:p>
        </p:txBody>
      </p:sp>
      <p:sp>
        <p:nvSpPr>
          <p:cNvPr id="5" name="TextBox 4"/>
          <p:cNvSpPr txBox="1"/>
          <p:nvPr/>
        </p:nvSpPr>
        <p:spPr>
          <a:xfrm>
            <a:off x="4648200" y="2971800"/>
            <a:ext cx="4114800" cy="2662267"/>
          </a:xfrm>
          <a:prstGeom prst="rect">
            <a:avLst/>
          </a:prstGeom>
          <a:noFill/>
        </p:spPr>
        <p:txBody>
          <a:bodyPr wrap="square" rtlCol="0">
            <a:spAutoFit/>
          </a:bodyPr>
          <a:lstStyle/>
          <a:p>
            <a:pPr lvl="1">
              <a:buNone/>
            </a:pPr>
            <a:r>
              <a:rPr lang="en-US" sz="2400" dirty="0">
                <a:latin typeface="+mn-lt"/>
              </a:rPr>
              <a:t>Follows an execution path that may be interleaved with other processes</a:t>
            </a:r>
          </a:p>
          <a:p>
            <a:pPr marL="860425" lvl="2" indent="-282575">
              <a:spcBef>
                <a:spcPts val="600"/>
              </a:spcBef>
              <a:buClr>
                <a:schemeClr val="accent1"/>
              </a:buClr>
              <a:buSzPct val="75000"/>
              <a:buFont typeface="Wingdings" pitchFamily="2" charset="2"/>
              <a:buChar char="n"/>
            </a:pPr>
            <a:r>
              <a:rPr lang="en-US" dirty="0">
                <a:solidFill>
                  <a:schemeClr val="tx1">
                    <a:lumMod val="85000"/>
                    <a:lumOff val="15000"/>
                  </a:schemeClr>
                </a:solidFill>
                <a:latin typeface="+mn-lt"/>
              </a:rPr>
              <a:t>A process has an execution state (Running, Ready, etc.) and a dispatching priority, and is the entity that is scheduled and dispatched by the OS</a:t>
            </a:r>
          </a:p>
        </p:txBody>
      </p:sp>
      <p:sp>
        <p:nvSpPr>
          <p:cNvPr id="7" name="Footer Placeholder 6"/>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4D33B587-6A3E-4590-B251-8C6CA4D6202D}"/>
              </a:ext>
            </a:extLst>
          </p:cNvPr>
          <p:cNvSpPr>
            <a:spLocks noGrp="1"/>
          </p:cNvSpPr>
          <p:nvPr>
            <p:ph type="sldNum" sz="quarter" idx="12"/>
          </p:nvPr>
        </p:nvSpPr>
        <p:spPr/>
        <p:txBody>
          <a:bodyPr/>
          <a:lstStyle/>
          <a:p>
            <a:pPr>
              <a:defRPr/>
            </a:pPr>
            <a:fld id="{D56104A5-FF6A-4891-8FE3-D539A7A66E05}" type="slidenum">
              <a:rPr lang="en-US" smtClean="0"/>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824788" cy="1067748"/>
          </a:xfrm>
        </p:spPr>
        <p:txBody>
          <a:bodyPr/>
          <a:lstStyle/>
          <a:p>
            <a:r>
              <a:rPr lang="en-US" b="1" dirty="0">
                <a:solidFill>
                  <a:schemeClr val="accent6">
                    <a:lumMod val="50000"/>
                  </a:schemeClr>
                </a:solidFill>
              </a:rPr>
              <a:t>Disadvantages of ULTs</a:t>
            </a:r>
          </a:p>
        </p:txBody>
      </p:sp>
      <p:sp>
        <p:nvSpPr>
          <p:cNvPr id="3" name="Content Placeholder 2"/>
          <p:cNvSpPr>
            <a:spLocks noGrp="1"/>
          </p:cNvSpPr>
          <p:nvPr>
            <p:ph idx="4294967295"/>
          </p:nvPr>
        </p:nvSpPr>
        <p:spPr>
          <a:xfrm>
            <a:off x="457200" y="2209800"/>
            <a:ext cx="8229600" cy="4267200"/>
          </a:xfrm>
        </p:spPr>
        <p:txBody>
          <a:bodyPr>
            <a:normAutofit lnSpcReduction="10000"/>
          </a:bodyPr>
          <a:lstStyle/>
          <a:p>
            <a:r>
              <a:rPr lang="en-US" sz="3000" dirty="0"/>
              <a:t>In a typical OS many system calls are blocking </a:t>
            </a:r>
          </a:p>
          <a:p>
            <a:pPr lvl="2">
              <a:buSzPct val="100000"/>
              <a:buFont typeface="Wingdings" charset="2"/>
              <a:buChar char="§"/>
            </a:pPr>
            <a:r>
              <a:rPr lang="en-US" sz="2400" dirty="0"/>
              <a:t>As a result, when a ULT executes a system call, not only is that thread blocked, but all of the threads within the process are blocked as well</a:t>
            </a:r>
          </a:p>
          <a:p>
            <a:r>
              <a:rPr lang="en-US" sz="3000" dirty="0"/>
              <a:t>In a pure ULT strategy, a multithreaded application cannot take advantage of multiprocessing</a:t>
            </a:r>
          </a:p>
          <a:p>
            <a:pPr lvl="2">
              <a:buSzPct val="100000"/>
              <a:buFont typeface="Wingdings" charset="2"/>
              <a:buChar char="§"/>
            </a:pPr>
            <a:r>
              <a:rPr lang="en-US" sz="2400" dirty="0"/>
              <a:t>A kernel assigns one process to only one processor at a time, therefore, only a single thread within a process can execute at a time</a:t>
            </a:r>
          </a:p>
        </p:txBody>
      </p:sp>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1ED8D7D9-BECF-4CFE-8169-260CDC4BA3DC}"/>
              </a:ext>
            </a:extLst>
          </p:cNvPr>
          <p:cNvSpPr>
            <a:spLocks noGrp="1"/>
          </p:cNvSpPr>
          <p:nvPr>
            <p:ph type="sldNum" sz="quarter" idx="12"/>
          </p:nvPr>
        </p:nvSpPr>
        <p:spPr/>
        <p:txBody>
          <a:bodyPr/>
          <a:lstStyle/>
          <a:p>
            <a:pPr>
              <a:defRPr/>
            </a:pPr>
            <a:fld id="{97012834-41A2-49E3-8762-B14EE3F5CFB1}" type="slidenum">
              <a:rPr lang="en-US" smtClean="0"/>
              <a:pPr>
                <a:defRPr/>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effectLst>
                  <a:outerShdw blurRad="38100" dist="38100" dir="2700000" algn="tl">
                    <a:srgbClr val="000000">
                      <a:alpha val="43137"/>
                    </a:srgbClr>
                  </a:outerShdw>
                </a:effectLst>
              </a:rPr>
              <a:t>Overcoming ULT Disadvantages</a:t>
            </a:r>
          </a:p>
        </p:txBody>
      </p:sp>
      <p:graphicFrame>
        <p:nvGraphicFramePr>
          <p:cNvPr id="4" name="Content Placeholder 3"/>
          <p:cNvGraphicFramePr>
            <a:graphicFrameLocks noGrp="1"/>
          </p:cNvGraphicFramePr>
          <p:nvPr>
            <p:ph idx="4294967295"/>
          </p:nvPr>
        </p:nvGraphicFramePr>
        <p:xfrm>
          <a:off x="533400" y="2133600"/>
          <a:ext cx="838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DD5A2B53-6559-497D-AF25-C3B9E3743A3E}"/>
              </a:ext>
            </a:extLst>
          </p:cNvPr>
          <p:cNvSpPr>
            <a:spLocks noGrp="1"/>
          </p:cNvSpPr>
          <p:nvPr>
            <p:ph type="sldNum" sz="quarter" idx="12"/>
          </p:nvPr>
        </p:nvSpPr>
        <p:spPr/>
        <p:txBody>
          <a:bodyPr/>
          <a:lstStyle/>
          <a:p>
            <a:pPr>
              <a:defRPr/>
            </a:pPr>
            <a:fld id="{97012834-41A2-49E3-8762-B14EE3F5CFB1}"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381000"/>
            <a:ext cx="8991600" cy="1143000"/>
          </a:xfrm>
        </p:spPr>
        <p:txBody>
          <a:bodyPr/>
          <a:lstStyle/>
          <a:p>
            <a:r>
              <a:rPr lang="en-US" sz="5000" b="1" dirty="0">
                <a:solidFill>
                  <a:schemeClr val="accent5">
                    <a:lumMod val="50000"/>
                  </a:schemeClr>
                </a:solidFill>
              </a:rPr>
              <a:t>Kernel-Level Threads (KLTs)</a:t>
            </a:r>
          </a:p>
        </p:txBody>
      </p:sp>
      <p:sp>
        <p:nvSpPr>
          <p:cNvPr id="3" name="Content Placeholder 2"/>
          <p:cNvSpPr>
            <a:spLocks noGrp="1"/>
          </p:cNvSpPr>
          <p:nvPr>
            <p:ph idx="4294967295"/>
          </p:nvPr>
        </p:nvSpPr>
        <p:spPr>
          <a:xfrm>
            <a:off x="4572000" y="1752600"/>
            <a:ext cx="4343400" cy="5562600"/>
          </a:xfrm>
        </p:spPr>
        <p:txBody>
          <a:bodyPr/>
          <a:lstStyle/>
          <a:p>
            <a:pPr marL="342900" lvl="1" indent="-342900">
              <a:buSzPct val="100000"/>
              <a:buFont typeface="Wingdings" charset="2"/>
              <a:buChar char="§"/>
            </a:pPr>
            <a:r>
              <a:rPr lang="en-US" sz="3000" dirty="0"/>
              <a:t>Thread management is done by the kernel</a:t>
            </a:r>
          </a:p>
          <a:p>
            <a:pPr marL="908050" lvl="3" indent="-342900">
              <a:buSzPct val="100000"/>
              <a:buFont typeface="Wingdings" charset="2"/>
              <a:buChar char="§"/>
            </a:pPr>
            <a:r>
              <a:rPr lang="en-US" sz="2400" dirty="0"/>
              <a:t>There is no thread management code in the application level, simply an application programming interface (API) to the kernel thread facility</a:t>
            </a:r>
          </a:p>
          <a:p>
            <a:pPr lvl="2">
              <a:buSzPct val="100000"/>
              <a:buFont typeface="Wingdings" charset="2"/>
              <a:buChar char="§"/>
            </a:pPr>
            <a:r>
              <a:rPr lang="en-US" sz="2600" dirty="0"/>
              <a:t>Windows is an </a:t>
            </a:r>
            <a:r>
              <a:rPr lang="en-US" sz="2400" dirty="0"/>
              <a:t>example of this approach</a:t>
            </a:r>
          </a:p>
          <a:p>
            <a:endParaRPr lang="en-US" dirty="0"/>
          </a:p>
        </p:txBody>
      </p:sp>
      <p:pic>
        <p:nvPicPr>
          <p:cNvPr id="5" name="Picture 4" descr="f5.pdf"/>
          <p:cNvPicPr>
            <a:picLocks noChangeAspect="1"/>
          </p:cNvPicPr>
          <p:nvPr/>
        </p:nvPicPr>
        <p:blipFill>
          <a:blip r:embed="rId3"/>
          <a:srcRect l="35455" t="14118" r="34545" b="35294"/>
          <a:stretch>
            <a:fillRect/>
          </a:stretch>
        </p:blipFill>
        <p:spPr>
          <a:xfrm>
            <a:off x="457200" y="1524000"/>
            <a:ext cx="3909233" cy="5093962"/>
          </a:xfrm>
          <a:prstGeom prst="rect">
            <a:avLst/>
          </a:prstGeom>
        </p:spPr>
      </p:pic>
      <p:sp>
        <p:nvSpPr>
          <p:cNvPr id="6" name="Footer Placeholder 5"/>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3AF1F404-1CDA-4D90-89E3-29BA03E7D500}"/>
              </a:ext>
            </a:extLst>
          </p:cNvPr>
          <p:cNvSpPr>
            <a:spLocks noGrp="1"/>
          </p:cNvSpPr>
          <p:nvPr>
            <p:ph type="sldNum" sz="quarter" idx="12"/>
          </p:nvPr>
        </p:nvSpPr>
        <p:spPr/>
        <p:txBody>
          <a:bodyPr/>
          <a:lstStyle/>
          <a:p>
            <a:pPr>
              <a:defRPr/>
            </a:pPr>
            <a:fld id="{0A9A6F0D-A611-4358-861D-7B01E8303898}" type="slidenum">
              <a:rPr lang="en-US" smtClean="0"/>
              <a:pPr>
                <a:defRPr/>
              </a:pPr>
              <a:t>22</a:t>
            </a:fld>
            <a:endParaRPr lang="en-US" dirty="0"/>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1">
                    <a:lumMod val="50000"/>
                  </a:schemeClr>
                </a:solidFill>
              </a:rPr>
              <a:t>Advantages of KLTs</a:t>
            </a:r>
          </a:p>
        </p:txBody>
      </p:sp>
      <p:sp>
        <p:nvSpPr>
          <p:cNvPr id="3" name="Content Placeholder 2"/>
          <p:cNvSpPr>
            <a:spLocks noGrp="1"/>
          </p:cNvSpPr>
          <p:nvPr>
            <p:ph idx="4294967295"/>
          </p:nvPr>
        </p:nvSpPr>
        <p:spPr>
          <a:xfrm>
            <a:off x="609600" y="2286000"/>
            <a:ext cx="8077200" cy="3840163"/>
          </a:xfrm>
        </p:spPr>
        <p:txBody>
          <a:bodyPr/>
          <a:lstStyle/>
          <a:p>
            <a:r>
              <a:rPr lang="en-NZ" sz="2800" dirty="0"/>
              <a:t>The kernel can simultaneously schedule multiple threads from the same process on multiple processors </a:t>
            </a:r>
          </a:p>
          <a:p>
            <a:r>
              <a:rPr lang="en-NZ" sz="2800" dirty="0"/>
              <a:t>If one thread in a process is blocked, the kernel can schedule another thread of the same process</a:t>
            </a:r>
          </a:p>
          <a:p>
            <a:r>
              <a:rPr lang="en-NZ" sz="2800" dirty="0"/>
              <a:t> Kernel routines themselves can be     multithreaded</a:t>
            </a:r>
          </a:p>
          <a:p>
            <a:endParaRPr lang="en-NZ" dirty="0"/>
          </a:p>
        </p:txBody>
      </p:sp>
      <p:sp>
        <p:nvSpPr>
          <p:cNvPr id="5" name="Footer Placeholder 4"/>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4F490863-0850-46F2-BB15-9643091EE62F}"/>
              </a:ext>
            </a:extLst>
          </p:cNvPr>
          <p:cNvSpPr>
            <a:spLocks noGrp="1"/>
          </p:cNvSpPr>
          <p:nvPr>
            <p:ph type="sldNum" sz="quarter" idx="12"/>
          </p:nvPr>
        </p:nvSpPr>
        <p:spPr/>
        <p:txBody>
          <a:bodyPr/>
          <a:lstStyle/>
          <a:p>
            <a:pPr>
              <a:defRPr/>
            </a:pPr>
            <a:fld id="{97012834-41A2-49E3-8762-B14EE3F5CFB1}"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457200"/>
            <a:ext cx="8686800" cy="1143000"/>
          </a:xfrm>
        </p:spPr>
        <p:txBody>
          <a:bodyPr/>
          <a:lstStyle/>
          <a:p>
            <a:r>
              <a:rPr lang="en-NZ" b="1" dirty="0">
                <a:solidFill>
                  <a:schemeClr val="accent1">
                    <a:lumMod val="50000"/>
                  </a:schemeClr>
                </a:solidFill>
              </a:rPr>
              <a:t>Disadvantage of KLTs</a:t>
            </a:r>
          </a:p>
        </p:txBody>
      </p:sp>
      <p:sp>
        <p:nvSpPr>
          <p:cNvPr id="3" name="Content Placeholder 2"/>
          <p:cNvSpPr>
            <a:spLocks noGrp="1"/>
          </p:cNvSpPr>
          <p:nvPr>
            <p:ph idx="4294967295"/>
          </p:nvPr>
        </p:nvSpPr>
        <p:spPr>
          <a:xfrm>
            <a:off x="1295400" y="1752600"/>
            <a:ext cx="6197600" cy="3840163"/>
          </a:xfrm>
        </p:spPr>
        <p:txBody>
          <a:bodyPr/>
          <a:lstStyle/>
          <a:p>
            <a:pPr>
              <a:buClr>
                <a:schemeClr val="accent1">
                  <a:lumMod val="50000"/>
                </a:schemeClr>
              </a:buClr>
              <a:buSzPct val="105000"/>
              <a:buFont typeface="Wingdings" charset="2"/>
              <a:buChar char="✽"/>
            </a:pPr>
            <a:r>
              <a:rPr lang="en-NZ" b="1" dirty="0"/>
              <a:t>The transfer of control from one thread to another within the same process requires a mode switch to the kernel</a:t>
            </a:r>
          </a:p>
        </p:txBody>
      </p:sp>
      <p:pic>
        <p:nvPicPr>
          <p:cNvPr id="7" name="Picture 6"/>
          <p:cNvPicPr>
            <a:picLocks noChangeAspect="1"/>
          </p:cNvPicPr>
          <p:nvPr/>
        </p:nvPicPr>
        <p:blipFill>
          <a:blip r:embed="rId3"/>
          <a:srcRect r="3013" b="15824"/>
          <a:stretch>
            <a:fillRect/>
          </a:stretch>
        </p:blipFill>
        <p:spPr>
          <a:xfrm>
            <a:off x="533400" y="3276600"/>
            <a:ext cx="7990469" cy="1320255"/>
          </a:xfrm>
          <a:prstGeom prst="rect">
            <a:avLst/>
          </a:prstGeom>
          <a:ln w="22225">
            <a:solidFill>
              <a:schemeClr val="tx1"/>
            </a:solidFill>
          </a:ln>
        </p:spPr>
      </p:pic>
      <p:sp>
        <p:nvSpPr>
          <p:cNvPr id="8" name="Rectangle 7"/>
          <p:cNvSpPr/>
          <p:nvPr/>
        </p:nvSpPr>
        <p:spPr>
          <a:xfrm>
            <a:off x="304800" y="5029200"/>
            <a:ext cx="8534400" cy="646331"/>
          </a:xfrm>
          <a:prstGeom prst="rect">
            <a:avLst/>
          </a:prstGeom>
        </p:spPr>
        <p:txBody>
          <a:bodyPr wrap="square">
            <a:spAutoFit/>
          </a:bodyPr>
          <a:lstStyle/>
          <a:p>
            <a:pPr algn="ctr"/>
            <a:r>
              <a:rPr lang="en-US" b="1" dirty="0">
                <a:latin typeface="+mn-lt"/>
              </a:rPr>
              <a:t>Table 4.1    </a:t>
            </a:r>
          </a:p>
          <a:p>
            <a:pPr algn="ctr"/>
            <a:r>
              <a:rPr lang="en-US" b="1" dirty="0">
                <a:latin typeface="+mn-lt"/>
              </a:rPr>
              <a:t>Thread and Process Operation Latencies (</a:t>
            </a:r>
            <a:r>
              <a:rPr lang="en-US" b="1" dirty="0" err="1">
                <a:latin typeface="+mn-lt"/>
                <a:sym typeface="Symbol"/>
              </a:rPr>
              <a:t></a:t>
            </a:r>
            <a:r>
              <a:rPr lang="en-US" b="1" dirty="0" err="1">
                <a:latin typeface="+mn-lt"/>
              </a:rPr>
              <a:t>s</a:t>
            </a:r>
            <a:r>
              <a:rPr lang="en-US" b="1" dirty="0"/>
              <a:t>) </a:t>
            </a:r>
          </a:p>
        </p:txBody>
      </p:sp>
      <p:sp>
        <p:nvSpPr>
          <p:cNvPr id="6" name="Footer Placeholder 5"/>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cxnSp>
        <p:nvCxnSpPr>
          <p:cNvPr id="10" name="Straight Connector 9"/>
          <p:cNvCxnSpPr/>
          <p:nvPr/>
        </p:nvCxnSpPr>
        <p:spPr>
          <a:xfrm rot="5400000">
            <a:off x="1639491" y="3924697"/>
            <a:ext cx="12946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4154488" y="3924300"/>
            <a:ext cx="1295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135688" y="3924300"/>
            <a:ext cx="1295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400" y="4191000"/>
            <a:ext cx="800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33400" y="3886200"/>
            <a:ext cx="800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57FD594D-2483-4ACB-9C28-16E56393A4B3}"/>
              </a:ext>
            </a:extLst>
          </p:cNvPr>
          <p:cNvSpPr>
            <a:spLocks noGrp="1"/>
          </p:cNvSpPr>
          <p:nvPr>
            <p:ph type="sldNum" sz="quarter" idx="12"/>
          </p:nvPr>
        </p:nvSpPr>
        <p:spPr/>
        <p:txBody>
          <a:bodyPr/>
          <a:lstStyle/>
          <a:p>
            <a:pPr>
              <a:defRPr/>
            </a:pPr>
            <a:fld id="{0A9A6F0D-A611-4358-861D-7B01E8303898}" type="slidenum">
              <a:rPr lang="en-US" smtClean="0"/>
              <a:pPr>
                <a:defRPr/>
              </a:pPr>
              <a:t>24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mv="urn:schemas-microsoft-com:mac:vml">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1143000"/>
          </a:xfrm>
        </p:spPr>
        <p:txBody>
          <a:bodyPr/>
          <a:lstStyle/>
          <a:p>
            <a:r>
              <a:rPr lang="en-US" sz="5000" b="1" dirty="0">
                <a:solidFill>
                  <a:schemeClr val="accent5">
                    <a:lumMod val="50000"/>
                  </a:schemeClr>
                </a:solidFill>
              </a:rPr>
              <a:t>Combined Approaches</a:t>
            </a:r>
          </a:p>
        </p:txBody>
      </p:sp>
      <p:sp>
        <p:nvSpPr>
          <p:cNvPr id="3" name="Content Placeholder 2"/>
          <p:cNvSpPr>
            <a:spLocks noGrp="1"/>
          </p:cNvSpPr>
          <p:nvPr>
            <p:ph idx="4294967295"/>
          </p:nvPr>
        </p:nvSpPr>
        <p:spPr>
          <a:xfrm>
            <a:off x="609600" y="1905000"/>
            <a:ext cx="3886200" cy="4800600"/>
          </a:xfrm>
        </p:spPr>
        <p:txBody>
          <a:bodyPr/>
          <a:lstStyle/>
          <a:p>
            <a:r>
              <a:rPr lang="en-US" sz="2600" dirty="0"/>
              <a:t>Thread creation is done completely in the user space, as is the bulk of the scheduling and synchronization of threads within an application</a:t>
            </a:r>
          </a:p>
          <a:p>
            <a:r>
              <a:rPr lang="en-US" sz="2600" dirty="0"/>
              <a:t>Solaris is a good example</a:t>
            </a:r>
          </a:p>
          <a:p>
            <a:endParaRPr lang="en-US" dirty="0"/>
          </a:p>
        </p:txBody>
      </p:sp>
      <p:pic>
        <p:nvPicPr>
          <p:cNvPr id="5" name="Picture 4" descr="f5.pdf"/>
          <p:cNvPicPr>
            <a:picLocks noChangeAspect="1"/>
          </p:cNvPicPr>
          <p:nvPr/>
        </p:nvPicPr>
        <p:blipFill>
          <a:blip r:embed="rId3"/>
          <a:srcRect l="65455" t="10588" r="2727" b="35294"/>
          <a:stretch>
            <a:fillRect/>
          </a:stretch>
        </p:blipFill>
        <p:spPr>
          <a:xfrm>
            <a:off x="4724400" y="1143000"/>
            <a:ext cx="4192590" cy="5510350"/>
          </a:xfrm>
          <a:prstGeom prst="rect">
            <a:avLst/>
          </a:prstGeom>
        </p:spPr>
      </p:pic>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6DF4244E-F9B5-4248-8505-B8D2AF427AB1}"/>
              </a:ext>
            </a:extLst>
          </p:cNvPr>
          <p:cNvSpPr>
            <a:spLocks noGrp="1"/>
          </p:cNvSpPr>
          <p:nvPr>
            <p:ph type="sldNum" sz="quarter" idx="12"/>
          </p:nvPr>
        </p:nvSpPr>
        <p:spPr/>
        <p:txBody>
          <a:bodyPr/>
          <a:lstStyle/>
          <a:p>
            <a:pPr>
              <a:defRPr/>
            </a:pPr>
            <a:fld id="{0A9A6F0D-A611-4358-861D-7B01E8303898}" type="slidenum">
              <a:rPr lang="en-US" smtClean="0"/>
              <a:pPr>
                <a:defRPr/>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chor="b"/>
          <a:lstStyle/>
          <a:p>
            <a:r>
              <a:rPr lang="en-US" b="1" dirty="0">
                <a:solidFill>
                  <a:schemeClr val="accent1">
                    <a:lumMod val="75000"/>
                  </a:schemeClr>
                </a:solidFill>
                <a:effectLst/>
              </a:rPr>
              <a:t>Summary</a:t>
            </a:r>
          </a:p>
        </p:txBody>
      </p:sp>
      <p:sp>
        <p:nvSpPr>
          <p:cNvPr id="38915" name="Content Placeholder 2"/>
          <p:cNvSpPr>
            <a:spLocks noGrp="1"/>
          </p:cNvSpPr>
          <p:nvPr>
            <p:ph sz="half" idx="4294967295"/>
          </p:nvPr>
        </p:nvSpPr>
        <p:spPr>
          <a:xfrm>
            <a:off x="304800" y="2286000"/>
            <a:ext cx="8534400" cy="4267200"/>
          </a:xfrm>
        </p:spPr>
        <p:txBody>
          <a:bodyPr>
            <a:normAutofit/>
          </a:bodyPr>
          <a:lstStyle/>
          <a:p>
            <a:r>
              <a:rPr lang="en-US" sz="3200" dirty="0"/>
              <a:t>Processes and threads</a:t>
            </a:r>
          </a:p>
          <a:p>
            <a:pPr lvl="1"/>
            <a:r>
              <a:rPr lang="en-US" sz="3000" dirty="0"/>
              <a:t>Multithreading</a:t>
            </a:r>
          </a:p>
          <a:p>
            <a:pPr lvl="1"/>
            <a:r>
              <a:rPr lang="en-US" sz="3000" dirty="0"/>
              <a:t>Thread functionality</a:t>
            </a:r>
          </a:p>
          <a:p>
            <a:r>
              <a:rPr lang="en-US" sz="3200" dirty="0"/>
              <a:t>Types of threads</a:t>
            </a:r>
          </a:p>
          <a:p>
            <a:pPr lvl="1"/>
            <a:r>
              <a:rPr lang="en-US" sz="3000" dirty="0"/>
              <a:t>User level and kernel level threads</a:t>
            </a:r>
          </a:p>
        </p:txBody>
      </p:sp>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44B503E4-853A-460E-AFF5-495CB697A1B2}"/>
              </a:ext>
            </a:extLst>
          </p:cNvPr>
          <p:cNvSpPr>
            <a:spLocks noGrp="1"/>
          </p:cNvSpPr>
          <p:nvPr>
            <p:ph type="sldNum" sz="quarter" idx="12"/>
          </p:nvPr>
        </p:nvSpPr>
        <p:spPr/>
        <p:txBody>
          <a:bodyPr/>
          <a:lstStyle/>
          <a:p>
            <a:pPr>
              <a:defRPr/>
            </a:pPr>
            <a:fld id="{97012834-41A2-49E3-8762-B14EE3F5CFB1}" type="slidenum">
              <a:rPr lang="en-US" smtClean="0"/>
              <a:pPr>
                <a:defRPr/>
              </a:pPr>
              <a:t>26</a:t>
            </a:fld>
            <a:endParaRPr lang="en-US" dirty="0"/>
          </a:p>
        </p:txBody>
      </p:sp>
    </p:spTree>
    <p:extLst>
      <p:ext uri="{BB962C8B-B14F-4D97-AF65-F5344CB8AC3E}">
        <p14:creationId xmlns:p14="http://schemas.microsoft.com/office/powerpoint/2010/main" val="3170195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Processes and Threads</a:t>
            </a:r>
          </a:p>
        </p:txBody>
      </p:sp>
      <p:sp>
        <p:nvSpPr>
          <p:cNvPr id="3" name="Content Placeholder 2"/>
          <p:cNvSpPr>
            <a:spLocks noGrp="1"/>
          </p:cNvSpPr>
          <p:nvPr>
            <p:ph sz="half" idx="1"/>
          </p:nvPr>
        </p:nvSpPr>
        <p:spPr>
          <a:xfrm>
            <a:off x="457200" y="2286000"/>
            <a:ext cx="8382000" cy="4572000"/>
          </a:xfrm>
        </p:spPr>
        <p:txBody>
          <a:bodyPr>
            <a:normAutofit/>
          </a:bodyPr>
          <a:lstStyle/>
          <a:p>
            <a:r>
              <a:rPr lang="en-US" sz="2800" dirty="0"/>
              <a:t>The unit of dispatching is referred to as a </a:t>
            </a:r>
            <a:r>
              <a:rPr lang="en-US" sz="2800" b="1" i="1" dirty="0"/>
              <a:t>thread </a:t>
            </a:r>
            <a:r>
              <a:rPr lang="en-US" sz="2800" dirty="0"/>
              <a:t>or </a:t>
            </a:r>
            <a:r>
              <a:rPr lang="en-US" sz="2800" b="1" i="1" dirty="0"/>
              <a:t>lightweight process</a:t>
            </a:r>
          </a:p>
          <a:p>
            <a:r>
              <a:rPr lang="en-US" sz="2800" dirty="0"/>
              <a:t>The unit of resource ownership is referred to as a </a:t>
            </a:r>
            <a:r>
              <a:rPr lang="en-US" sz="2800" b="1" i="1" dirty="0"/>
              <a:t>process</a:t>
            </a:r>
            <a:r>
              <a:rPr lang="en-US" sz="2800" dirty="0"/>
              <a:t> or </a:t>
            </a:r>
            <a:r>
              <a:rPr lang="en-US" sz="2800" b="1" i="1" dirty="0"/>
              <a:t>task</a:t>
            </a:r>
          </a:p>
          <a:p>
            <a:r>
              <a:rPr lang="en-NZ" sz="2800" b="1" i="1" dirty="0"/>
              <a:t>Multithreading - </a:t>
            </a:r>
            <a:r>
              <a:rPr lang="en-NZ" sz="2800" dirty="0"/>
              <a:t>The ability of an OS to support multiple, concurrent paths of execution within a single process</a:t>
            </a:r>
            <a:endParaRPr lang="en-US" sz="2800" dirty="0"/>
          </a:p>
          <a:p>
            <a:endParaRPr lang="en-US" b="1" dirty="0"/>
          </a:p>
          <a:p>
            <a:endParaRPr lang="en-US" dirty="0"/>
          </a:p>
        </p:txBody>
      </p:sp>
      <p:sp>
        <p:nvSpPr>
          <p:cNvPr id="6" name="Footer Placeholder 5"/>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17B8AB4D-F0DD-4266-B40D-11281A56E87C}"/>
              </a:ext>
            </a:extLst>
          </p:cNvPr>
          <p:cNvSpPr>
            <a:spLocks noGrp="1"/>
          </p:cNvSpPr>
          <p:nvPr>
            <p:ph type="sldNum" sz="quarter" idx="12"/>
          </p:nvPr>
        </p:nvSpPr>
        <p:spPr/>
        <p:txBody>
          <a:bodyPr/>
          <a:lstStyle/>
          <a:p>
            <a:pPr>
              <a:defRPr/>
            </a:pPr>
            <a:fld id="{FD77EB8B-B6EB-443D-9CB4-B019CEC8F476}" type="slidenum">
              <a:rPr lang="en-US" smtClean="0"/>
              <a:pPr>
                <a:defRPr/>
              </a:pPr>
              <a:t>3</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04800"/>
            <a:ext cx="9144000" cy="1219200"/>
          </a:xfrm>
        </p:spPr>
        <p:txBody>
          <a:bodyPr/>
          <a:lstStyle/>
          <a:p>
            <a:r>
              <a:rPr lang="en-NZ" b="1" dirty="0">
                <a:solidFill>
                  <a:schemeClr val="accent1">
                    <a:lumMod val="50000"/>
                  </a:schemeClr>
                </a:solidFill>
              </a:rPr>
              <a:t>Single Threaded Approaches</a:t>
            </a:r>
          </a:p>
        </p:txBody>
      </p:sp>
      <p:sp>
        <p:nvSpPr>
          <p:cNvPr id="3" name="Content Placeholder 2"/>
          <p:cNvSpPr>
            <a:spLocks noGrp="1"/>
          </p:cNvSpPr>
          <p:nvPr>
            <p:ph idx="4294967295"/>
          </p:nvPr>
        </p:nvSpPr>
        <p:spPr>
          <a:xfrm>
            <a:off x="381000" y="1676400"/>
            <a:ext cx="3048000" cy="4953000"/>
          </a:xfrm>
        </p:spPr>
        <p:txBody>
          <a:bodyPr>
            <a:normAutofit lnSpcReduction="10000"/>
          </a:bodyPr>
          <a:lstStyle/>
          <a:p>
            <a:endParaRPr lang="en-US" sz="2600" dirty="0"/>
          </a:p>
          <a:p>
            <a:r>
              <a:rPr lang="en-US" sz="2400" dirty="0"/>
              <a:t>A single thread of execution per process, in which the concept of a thread is not recognized, is referred to as a single-threaded approach</a:t>
            </a:r>
            <a:endParaRPr lang="en-US" sz="1200" dirty="0"/>
          </a:p>
          <a:p>
            <a:r>
              <a:rPr lang="en-US" sz="2400" dirty="0"/>
              <a:t>MS-DOS is an example</a:t>
            </a:r>
          </a:p>
          <a:p>
            <a:endParaRPr lang="en-NZ" sz="2800" dirty="0"/>
          </a:p>
        </p:txBody>
      </p:sp>
      <p:pic>
        <p:nvPicPr>
          <p:cNvPr id="6" name="Picture 5" descr="f1.pdf"/>
          <p:cNvPicPr>
            <a:picLocks noChangeAspect="1"/>
          </p:cNvPicPr>
          <p:nvPr/>
        </p:nvPicPr>
        <p:blipFill>
          <a:blip r:embed="rId3"/>
          <a:stretch>
            <a:fillRect/>
          </a:stretch>
        </p:blipFill>
        <p:spPr>
          <a:xfrm>
            <a:off x="2971800" y="1828800"/>
            <a:ext cx="6042212" cy="4668982"/>
          </a:xfrm>
          <a:prstGeom prst="rect">
            <a:avLst/>
          </a:prstGeom>
        </p:spPr>
      </p:pic>
      <p:sp>
        <p:nvSpPr>
          <p:cNvPr id="5" name="Footer Placeholder 4"/>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E1DF86E2-6AE1-42D0-931F-E9BFB17DFB26}"/>
              </a:ext>
            </a:extLst>
          </p:cNvPr>
          <p:cNvSpPr>
            <a:spLocks noGrp="1"/>
          </p:cNvSpPr>
          <p:nvPr>
            <p:ph type="sldNum" sz="quarter" idx="12"/>
          </p:nvPr>
        </p:nvSpPr>
        <p:spPr/>
        <p:txBody>
          <a:bodyPr/>
          <a:lstStyle/>
          <a:p>
            <a:pPr>
              <a:defRPr/>
            </a:pPr>
            <a:fld id="{0A9A6F0D-A611-4358-861D-7B01E8303898}" type="slidenum">
              <a:rPr lang="en-US" smtClean="0"/>
              <a:pPr>
                <a:defRPr/>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229600" cy="1447800"/>
          </a:xfrm>
        </p:spPr>
        <p:txBody>
          <a:bodyPr/>
          <a:lstStyle/>
          <a:p>
            <a:r>
              <a:rPr lang="en-US" b="1" dirty="0">
                <a:solidFill>
                  <a:schemeClr val="accent1">
                    <a:lumMod val="50000"/>
                  </a:schemeClr>
                </a:solidFill>
              </a:rPr>
              <a:t>Multithreaded Approaches</a:t>
            </a:r>
          </a:p>
        </p:txBody>
      </p:sp>
      <p:sp>
        <p:nvSpPr>
          <p:cNvPr id="3" name="Content Placeholder 2"/>
          <p:cNvSpPr>
            <a:spLocks noGrp="1"/>
          </p:cNvSpPr>
          <p:nvPr>
            <p:ph idx="4294967295"/>
          </p:nvPr>
        </p:nvSpPr>
        <p:spPr>
          <a:xfrm>
            <a:off x="381000" y="1905000"/>
            <a:ext cx="2971800" cy="5181600"/>
          </a:xfrm>
        </p:spPr>
        <p:txBody>
          <a:bodyPr/>
          <a:lstStyle/>
          <a:p>
            <a:r>
              <a:rPr lang="en-US" sz="2600" dirty="0"/>
              <a:t>The right half of Figure 4.1 depicts multithreaded approaches</a:t>
            </a:r>
            <a:endParaRPr lang="en-US" sz="1100" dirty="0"/>
          </a:p>
          <a:p>
            <a:r>
              <a:rPr lang="en-US" sz="2600" dirty="0"/>
              <a:t>A Java run-time environment is an example of a system of one process with multiple threads</a:t>
            </a:r>
          </a:p>
        </p:txBody>
      </p:sp>
      <p:pic>
        <p:nvPicPr>
          <p:cNvPr id="7" name="Picture 6" descr="f1.pdf"/>
          <p:cNvPicPr>
            <a:picLocks noChangeAspect="1"/>
          </p:cNvPicPr>
          <p:nvPr/>
        </p:nvPicPr>
        <p:blipFill>
          <a:blip r:embed="rId3"/>
          <a:stretch>
            <a:fillRect/>
          </a:stretch>
        </p:blipFill>
        <p:spPr>
          <a:xfrm>
            <a:off x="3276600" y="1905000"/>
            <a:ext cx="5620871" cy="4343400"/>
          </a:xfrm>
          <a:prstGeom prst="rect">
            <a:avLst/>
          </a:prstGeom>
        </p:spPr>
      </p:pic>
      <p:sp>
        <p:nvSpPr>
          <p:cNvPr id="5" name="Footer Placeholder 4"/>
          <p:cNvSpPr>
            <a:spLocks noGrp="1"/>
          </p:cNvSpPr>
          <p:nvPr>
            <p:ph type="ftr" sz="quarter" idx="11"/>
          </p:nvPr>
        </p:nvSpPr>
        <p:spPr>
          <a:xfrm>
            <a:off x="318246" y="6492875"/>
            <a:ext cx="77589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E7676F5C-D2D0-417D-9468-EF20454EF9C7}"/>
              </a:ext>
            </a:extLst>
          </p:cNvPr>
          <p:cNvSpPr>
            <a:spLocks noGrp="1"/>
          </p:cNvSpPr>
          <p:nvPr>
            <p:ph type="sldNum" sz="quarter" idx="12"/>
          </p:nvPr>
        </p:nvSpPr>
        <p:spPr/>
        <p:txBody>
          <a:bodyPr/>
          <a:lstStyle/>
          <a:p>
            <a:pPr>
              <a:defRPr/>
            </a:pPr>
            <a:fld id="{0A9A6F0D-A611-4358-861D-7B01E8303898}" type="slidenum">
              <a:rPr lang="en-US" smtClean="0"/>
              <a:pPr>
                <a:defRPr/>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24788" cy="991547"/>
          </a:xfrm>
        </p:spPr>
        <p:txBody>
          <a:bodyPr/>
          <a:lstStyle/>
          <a:p>
            <a:pPr algn="ctr"/>
            <a:r>
              <a:rPr lang="en-US" sz="6600" dirty="0">
                <a:solidFill>
                  <a:schemeClr val="accent1">
                    <a:lumMod val="75000"/>
                  </a:schemeClr>
                </a:solidFill>
              </a:rPr>
              <a:t>Process</a:t>
            </a:r>
          </a:p>
        </p:txBody>
      </p:sp>
      <p:sp>
        <p:nvSpPr>
          <p:cNvPr id="3" name="Content Placeholder 2"/>
          <p:cNvSpPr>
            <a:spLocks noGrp="1"/>
          </p:cNvSpPr>
          <p:nvPr>
            <p:ph sz="half" idx="1"/>
          </p:nvPr>
        </p:nvSpPr>
        <p:spPr>
          <a:xfrm>
            <a:off x="457200" y="2057400"/>
            <a:ext cx="8382000" cy="4495800"/>
          </a:xfrm>
        </p:spPr>
        <p:txBody>
          <a:bodyPr>
            <a:normAutofit/>
          </a:bodyPr>
          <a:lstStyle/>
          <a:p>
            <a:pPr>
              <a:buSzPct val="155000"/>
              <a:buFont typeface="Wingdings" charset="2"/>
              <a:buChar char="§"/>
            </a:pPr>
            <a:r>
              <a:rPr lang="en-US" sz="2800" dirty="0"/>
              <a:t>Defined in a multithreaded environment as “the unit of resource allocation and a unit of protection”</a:t>
            </a:r>
          </a:p>
          <a:p>
            <a:pPr>
              <a:buSzPct val="155000"/>
              <a:buFont typeface="Wingdings" charset="2"/>
              <a:buChar char="§"/>
            </a:pPr>
            <a:r>
              <a:rPr lang="en-US" sz="2800" dirty="0"/>
              <a:t>Associated with processes:</a:t>
            </a:r>
          </a:p>
          <a:p>
            <a:pPr lvl="2">
              <a:buSzPct val="155000"/>
              <a:buFont typeface="Wingdings" charset="2"/>
              <a:buChar char="§"/>
            </a:pPr>
            <a:r>
              <a:rPr lang="en-US" sz="2400" dirty="0"/>
              <a:t>A virtual address space that holds the process image</a:t>
            </a:r>
          </a:p>
          <a:p>
            <a:pPr lvl="2">
              <a:buSzPct val="155000"/>
              <a:buFont typeface="Wingdings" charset="2"/>
              <a:buChar char="§"/>
            </a:pPr>
            <a:r>
              <a:rPr lang="en-US" sz="2400" dirty="0"/>
              <a:t>Protected access to:</a:t>
            </a:r>
          </a:p>
          <a:p>
            <a:pPr marL="1592263" lvl="2" indent="-396875">
              <a:buSzPct val="100000"/>
              <a:buFont typeface="Wingdings" charset="2"/>
              <a:buChar char="§"/>
            </a:pPr>
            <a:r>
              <a:rPr lang="en-US" sz="2000" dirty="0"/>
              <a:t>Processors</a:t>
            </a:r>
          </a:p>
          <a:p>
            <a:pPr marL="1592263" lvl="2" indent="-396875">
              <a:buSzPct val="100000"/>
              <a:buFont typeface="Wingdings" charset="2"/>
              <a:buChar char="§"/>
            </a:pPr>
            <a:r>
              <a:rPr lang="en-US" sz="2000" dirty="0"/>
              <a:t>Other processes (for interprocess communication) </a:t>
            </a:r>
          </a:p>
          <a:p>
            <a:pPr marL="1592263" lvl="2" indent="-396875">
              <a:buSzPct val="100000"/>
              <a:buFont typeface="Wingdings" charset="2"/>
              <a:buChar char="§"/>
            </a:pPr>
            <a:r>
              <a:rPr lang="en-US" sz="2000" dirty="0"/>
              <a:t>Files</a:t>
            </a:r>
          </a:p>
          <a:p>
            <a:pPr marL="1592263" lvl="2" indent="-396875">
              <a:buSzPct val="100000"/>
              <a:buFont typeface="Wingdings" charset="2"/>
              <a:buChar char="§"/>
            </a:pPr>
            <a:r>
              <a:rPr lang="en-US" sz="2000" dirty="0"/>
              <a:t>I/O resources (devices and channels)</a:t>
            </a:r>
          </a:p>
          <a:p>
            <a:endParaRPr lang="en-US" dirty="0"/>
          </a:p>
        </p:txBody>
      </p:sp>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763218DC-EA38-44DB-99D1-82429DB98EE1}"/>
              </a:ext>
            </a:extLst>
          </p:cNvPr>
          <p:cNvSpPr>
            <a:spLocks noGrp="1"/>
          </p:cNvSpPr>
          <p:nvPr>
            <p:ph type="sldNum" sz="quarter" idx="12"/>
          </p:nvPr>
        </p:nvSpPr>
        <p:spPr/>
        <p:txBody>
          <a:bodyPr/>
          <a:lstStyle/>
          <a:p>
            <a:pPr>
              <a:defRPr/>
            </a:pPr>
            <a:fld id="{FD77EB8B-B6EB-443D-9CB4-B019CEC8F476}" type="slidenum">
              <a:rPr lang="en-US" smtClean="0"/>
              <a:pPr>
                <a:defRPr/>
              </a:pPr>
              <a:t>6</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24788" cy="1323041"/>
          </a:xfrm>
        </p:spPr>
        <p:txBody>
          <a:bodyPr/>
          <a:lstStyle/>
          <a:p>
            <a:r>
              <a:rPr lang="en-US" b="1" dirty="0">
                <a:solidFill>
                  <a:schemeClr val="accent1">
                    <a:lumMod val="50000"/>
                  </a:schemeClr>
                </a:solidFill>
              </a:rPr>
              <a:t>One or More Threads </a:t>
            </a:r>
            <a:br>
              <a:rPr lang="en-US" b="1" dirty="0">
                <a:solidFill>
                  <a:schemeClr val="accent1">
                    <a:lumMod val="50000"/>
                  </a:schemeClr>
                </a:solidFill>
              </a:rPr>
            </a:br>
            <a:r>
              <a:rPr lang="en-US" b="1" dirty="0">
                <a:solidFill>
                  <a:schemeClr val="accent1">
                    <a:lumMod val="50000"/>
                  </a:schemeClr>
                </a:solidFill>
              </a:rPr>
              <a:t>in a Process</a:t>
            </a:r>
          </a:p>
        </p:txBody>
      </p:sp>
      <p:graphicFrame>
        <p:nvGraphicFramePr>
          <p:cNvPr id="4" name="Content Placeholder 3"/>
          <p:cNvGraphicFramePr>
            <a:graphicFrameLocks noGrp="1"/>
          </p:cNvGraphicFramePr>
          <p:nvPr>
            <p:ph idx="4294967295"/>
          </p:nvPr>
        </p:nvGraphicFramePr>
        <p:xfrm>
          <a:off x="762000" y="2286000"/>
          <a:ext cx="7696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AF5C0E2F-E16A-4BD0-A3C2-C46F06301DD5}"/>
              </a:ext>
            </a:extLst>
          </p:cNvPr>
          <p:cNvSpPr>
            <a:spLocks noGrp="1"/>
          </p:cNvSpPr>
          <p:nvPr>
            <p:ph type="sldNum" sz="quarter" idx="12"/>
          </p:nvPr>
        </p:nvSpPr>
        <p:spPr/>
        <p:txBody>
          <a:bodyPr/>
          <a:lstStyle/>
          <a:p>
            <a:pPr>
              <a:defRPr/>
            </a:pPr>
            <a:fld id="{97012834-41A2-49E3-8762-B14EE3F5CFB1}" type="slidenum">
              <a:rPr lang="en-US" smtClean="0"/>
              <a:pPr>
                <a:defRPr/>
              </a:pPr>
              <a:t>7</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8182" t="10588" r="6364" b="15294"/>
          <a:stretch>
            <a:fillRect/>
          </a:stretch>
        </p:blipFill>
        <p:spPr>
          <a:xfrm>
            <a:off x="318872" y="726194"/>
            <a:ext cx="8520328" cy="5710417"/>
          </a:xfrm>
          <a:prstGeom prst="rect">
            <a:avLst/>
          </a:prstGeom>
        </p:spPr>
      </p:pic>
      <p:sp>
        <p:nvSpPr>
          <p:cNvPr id="3" name="Footer Placeholder 2"/>
          <p:cNvSpPr>
            <a:spLocks noGrp="1"/>
          </p:cNvSpPr>
          <p:nvPr>
            <p:ph type="ftr" sz="quarter" idx="11"/>
          </p:nvPr>
        </p:nvSpPr>
        <p:spPr>
          <a:xfrm>
            <a:off x="318246" y="6492875"/>
            <a:ext cx="4634753" cy="365125"/>
          </a:xfrm>
        </p:spPr>
        <p:txBody>
          <a:bodyPr/>
          <a:lstStyle/>
          <a:p>
            <a:pPr>
              <a:defRPr/>
            </a:pPr>
            <a:r>
              <a:rPr lang="en-US"/>
              <a:t>© 2017 Pearson Education, Inc., Hoboken, NJ. All rights reserved.</a:t>
            </a:r>
            <a:endParaRPr lang="en-US" dirty="0"/>
          </a:p>
        </p:txBody>
      </p:sp>
      <p:sp>
        <p:nvSpPr>
          <p:cNvPr id="2" name="Slide Number Placeholder 1">
            <a:extLst>
              <a:ext uri="{FF2B5EF4-FFF2-40B4-BE49-F238E27FC236}">
                <a16:creationId xmlns:a16="http://schemas.microsoft.com/office/drawing/2014/main" id="{E92929B2-9D31-40A2-AB8B-09E1F2C4D3EA}"/>
              </a:ext>
            </a:extLst>
          </p:cNvPr>
          <p:cNvSpPr>
            <a:spLocks noGrp="1"/>
          </p:cNvSpPr>
          <p:nvPr>
            <p:ph type="sldNum" sz="quarter" idx="12"/>
          </p:nvPr>
        </p:nvSpPr>
        <p:spPr/>
        <p:txBody>
          <a:bodyPr/>
          <a:lstStyle/>
          <a:p>
            <a:pPr>
              <a:defRPr/>
            </a:pPr>
            <a:fld id="{0A9A6F0D-A611-4358-861D-7B01E8303898}" type="slidenum">
              <a:rPr lang="en-US" smtClean="0"/>
              <a:pPr>
                <a:defRPr/>
              </a:pPr>
              <a:t>8</a:t>
            </a:fld>
            <a:endParaRPr lang="en-US" dirty="0"/>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1548"/>
          </a:xfrm>
        </p:spPr>
        <p:txBody>
          <a:bodyPr/>
          <a:lstStyle/>
          <a:p>
            <a:pPr algn="ctr"/>
            <a:r>
              <a:rPr lang="en-US" sz="6000" dirty="0">
                <a:solidFill>
                  <a:schemeClr val="tx1"/>
                </a:solidFill>
              </a:rPr>
              <a:t>Key Benefits of Threads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2298299"/>
              </p:ext>
            </p:extLst>
          </p:nvPr>
        </p:nvGraphicFramePr>
        <p:xfrm>
          <a:off x="457200" y="15240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B6010479-1493-4BF1-925F-CCCEF74A6A65}"/>
              </a:ext>
            </a:extLst>
          </p:cNvPr>
          <p:cNvSpPr>
            <a:spLocks noGrp="1"/>
          </p:cNvSpPr>
          <p:nvPr>
            <p:ph type="sldNum" sz="quarter" idx="12"/>
          </p:nvPr>
        </p:nvSpPr>
        <p:spPr/>
        <p:txBody>
          <a:bodyPr/>
          <a:lstStyle/>
          <a:p>
            <a:pPr>
              <a:defRPr/>
            </a:pPr>
            <a:fld id="{97012834-41A2-49E3-8762-B14EE3F5CFB1}" type="slidenum">
              <a:rPr lang="en-US" smtClean="0"/>
              <a:pPr>
                <a:defRPr/>
              </a:pPr>
              <a:t>9</a:t>
            </a:fld>
            <a:endParaRPr lang="en-US" dirty="0"/>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5500</Words>
  <Application>Microsoft Office PowerPoint</Application>
  <PresentationFormat>On-screen Show (4:3)</PresentationFormat>
  <Paragraphs>346</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Calisto MT</vt:lpstr>
      <vt:lpstr>Times New Roman</vt:lpstr>
      <vt:lpstr>Wingdings</vt:lpstr>
      <vt:lpstr>Custom Design</vt:lpstr>
      <vt:lpstr>Codex</vt:lpstr>
      <vt:lpstr>Chapter 4 Threads</vt:lpstr>
      <vt:lpstr>Processes and Threads</vt:lpstr>
      <vt:lpstr>Processes and Threads</vt:lpstr>
      <vt:lpstr>Single Threaded Approaches</vt:lpstr>
      <vt:lpstr>Multithreaded Approaches</vt:lpstr>
      <vt:lpstr>Process</vt:lpstr>
      <vt:lpstr>One or More Threads  in a Process</vt:lpstr>
      <vt:lpstr>PowerPoint Presentation</vt:lpstr>
      <vt:lpstr>Key Benefits of Threads</vt:lpstr>
      <vt:lpstr>Thread Use in a  Single-User System</vt:lpstr>
      <vt:lpstr>Threads</vt:lpstr>
      <vt:lpstr>Thread Execution States</vt:lpstr>
      <vt:lpstr>PowerPoint Presentation</vt:lpstr>
      <vt:lpstr>PowerPoint Presentation</vt:lpstr>
      <vt:lpstr>Thread Synchronization</vt:lpstr>
      <vt:lpstr>Types of Threads</vt:lpstr>
      <vt:lpstr>User-Level Threads (ULTs)</vt:lpstr>
      <vt:lpstr>PowerPoint Presentation</vt:lpstr>
      <vt:lpstr>  Advantages of ULTs</vt:lpstr>
      <vt:lpstr>Disadvantages of ULTs</vt:lpstr>
      <vt:lpstr>Overcoming ULT Disadvantages</vt:lpstr>
      <vt:lpstr>Kernel-Level Threads (KLTs)</vt:lpstr>
      <vt:lpstr>Advantages of KLTs</vt:lpstr>
      <vt:lpstr>Disadvantage of KLTs</vt:lpstr>
      <vt:lpstr>Combined Approaches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2017-03-03T20:11:22Z</dcterms:created>
  <dcterms:modified xsi:type="dcterms:W3CDTF">2021-02-04T08:14:49Z</dcterms:modified>
</cp:coreProperties>
</file>