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43"/>
  </p:notesMasterIdLst>
  <p:sldIdLst>
    <p:sldId id="256" r:id="rId3"/>
    <p:sldId id="353" r:id="rId4"/>
    <p:sldId id="257" r:id="rId5"/>
    <p:sldId id="309" r:id="rId6"/>
    <p:sldId id="310" r:id="rId7"/>
    <p:sldId id="313" r:id="rId8"/>
    <p:sldId id="263" r:id="rId9"/>
    <p:sldId id="264" r:id="rId10"/>
    <p:sldId id="266" r:id="rId11"/>
    <p:sldId id="354" r:id="rId12"/>
    <p:sldId id="267" r:id="rId13"/>
    <p:sldId id="271" r:id="rId14"/>
    <p:sldId id="269" r:id="rId15"/>
    <p:sldId id="315" r:id="rId16"/>
    <p:sldId id="317" r:id="rId17"/>
    <p:sldId id="274" r:id="rId18"/>
    <p:sldId id="275" r:id="rId19"/>
    <p:sldId id="276" r:id="rId20"/>
    <p:sldId id="277" r:id="rId21"/>
    <p:sldId id="278" r:id="rId22"/>
    <p:sldId id="320" r:id="rId23"/>
    <p:sldId id="280" r:id="rId24"/>
    <p:sldId id="281" r:id="rId25"/>
    <p:sldId id="282" r:id="rId26"/>
    <p:sldId id="283" r:id="rId27"/>
    <p:sldId id="284" r:id="rId28"/>
    <p:sldId id="285" r:id="rId29"/>
    <p:sldId id="286" r:id="rId30"/>
    <p:sldId id="323" r:id="rId31"/>
    <p:sldId id="325" r:id="rId32"/>
    <p:sldId id="328" r:id="rId33"/>
    <p:sldId id="365" r:id="rId34"/>
    <p:sldId id="288" r:id="rId35"/>
    <p:sldId id="290" r:id="rId36"/>
    <p:sldId id="361" r:id="rId37"/>
    <p:sldId id="362" r:id="rId38"/>
    <p:sldId id="291" r:id="rId39"/>
    <p:sldId id="363" r:id="rId40"/>
    <p:sldId id="364" r:id="rId41"/>
    <p:sldId id="35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126" autoAdjust="0"/>
  </p:normalViewPr>
  <p:slideViewPr>
    <p:cSldViewPr>
      <p:cViewPr varScale="1">
        <p:scale>
          <a:sx n="69" d="100"/>
          <a:sy n="69" d="100"/>
        </p:scale>
        <p:origin x="1229"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69595-C8F8-C542-AA06-04537D63260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6383733-9C83-2F4E-AA73-9102FEACE73A}">
      <dgm:prSet phldrT="[Text]" custT="1"/>
      <dgm:spPr>
        <a:solidFill>
          <a:schemeClr val="accent1">
            <a:lumMod val="75000"/>
          </a:schemeClr>
        </a:solidFill>
      </dgm:spPr>
      <dgm:t>
        <a:bodyPr/>
        <a:lstStyle/>
        <a:p>
          <a:r>
            <a:rPr lang="en-NZ" sz="2000" dirty="0"/>
            <a:t>Reusable</a:t>
          </a:r>
          <a:endParaRPr lang="en-US" sz="2000" dirty="0"/>
        </a:p>
      </dgm:t>
    </dgm:pt>
    <dgm:pt modelId="{B8E0DD79-8102-5B47-8E3C-C29A96295326}" type="parTrans" cxnId="{1F8CBAE7-5E4D-B746-A15B-28BCC9F64965}">
      <dgm:prSet/>
      <dgm:spPr/>
      <dgm:t>
        <a:bodyPr/>
        <a:lstStyle/>
        <a:p>
          <a:endParaRPr lang="en-US"/>
        </a:p>
      </dgm:t>
    </dgm:pt>
    <dgm:pt modelId="{606FA574-F26B-524F-8E65-05056BD13BBA}" type="sibTrans" cxnId="{1F8CBAE7-5E4D-B746-A15B-28BCC9F64965}">
      <dgm:prSet/>
      <dgm:spPr/>
      <dgm:t>
        <a:bodyPr/>
        <a:lstStyle/>
        <a:p>
          <a:endParaRPr lang="en-US"/>
        </a:p>
      </dgm:t>
    </dgm:pt>
    <dgm:pt modelId="{F794A6D0-159F-1648-B732-77E25AB56B54}">
      <dgm:prSet custT="1"/>
      <dgm:spPr>
        <a:solidFill>
          <a:schemeClr val="accent1">
            <a:lumMod val="75000"/>
          </a:schemeClr>
        </a:solidFill>
      </dgm:spPr>
      <dgm:t>
        <a:bodyPr/>
        <a:lstStyle/>
        <a:p>
          <a:r>
            <a:rPr lang="en-NZ" sz="1600" dirty="0"/>
            <a:t>can be safely used by only one process at a time and is not depleted by that use</a:t>
          </a:r>
        </a:p>
      </dgm:t>
    </dgm:pt>
    <dgm:pt modelId="{632F1CE8-9F3F-FB47-A51E-39E4B4D3E3A2}" type="parTrans" cxnId="{0D811623-65F9-C049-9216-9DC1EE4A95DB}">
      <dgm:prSet/>
      <dgm:spPr/>
      <dgm:t>
        <a:bodyPr/>
        <a:lstStyle/>
        <a:p>
          <a:endParaRPr lang="en-US"/>
        </a:p>
      </dgm:t>
    </dgm:pt>
    <dgm:pt modelId="{F12C7981-B93A-D34C-8B5B-6776E7049310}" type="sibTrans" cxnId="{0D811623-65F9-C049-9216-9DC1EE4A95DB}">
      <dgm:prSet/>
      <dgm:spPr/>
      <dgm:t>
        <a:bodyPr/>
        <a:lstStyle/>
        <a:p>
          <a:endParaRPr lang="en-US"/>
        </a:p>
      </dgm:t>
    </dgm:pt>
    <dgm:pt modelId="{9A7E617A-4BED-144C-BA37-F797C39B70C8}">
      <dgm:prSet custT="1"/>
      <dgm:spPr>
        <a:solidFill>
          <a:schemeClr val="accent1">
            <a:lumMod val="75000"/>
          </a:schemeClr>
        </a:solidFill>
      </dgm:spPr>
      <dgm:t>
        <a:bodyPr/>
        <a:lstStyle/>
        <a:p>
          <a:r>
            <a:rPr lang="en-US" sz="1600" dirty="0"/>
            <a:t>processors, I/O channels, main and secondary memory, devices, and data structures such as files, databases, and semaphores</a:t>
          </a:r>
        </a:p>
      </dgm:t>
    </dgm:pt>
    <dgm:pt modelId="{6D12ECF2-14C3-6F42-8F5E-3F542083975C}" type="parTrans" cxnId="{F363C5CC-A31A-9748-8E8E-7542E9A8084E}">
      <dgm:prSet/>
      <dgm:spPr/>
      <dgm:t>
        <a:bodyPr/>
        <a:lstStyle/>
        <a:p>
          <a:endParaRPr lang="en-US"/>
        </a:p>
      </dgm:t>
    </dgm:pt>
    <dgm:pt modelId="{F87F6F7F-14F0-EA4D-A74B-2CC1D24459A3}" type="sibTrans" cxnId="{F363C5CC-A31A-9748-8E8E-7542E9A8084E}">
      <dgm:prSet/>
      <dgm:spPr/>
      <dgm:t>
        <a:bodyPr/>
        <a:lstStyle/>
        <a:p>
          <a:endParaRPr lang="en-US"/>
        </a:p>
      </dgm:t>
    </dgm:pt>
    <dgm:pt modelId="{191AB62D-7613-ED44-BF21-05A480174B7A}">
      <dgm:prSet custT="1"/>
      <dgm:spPr>
        <a:solidFill>
          <a:schemeClr val="accent1">
            <a:lumMod val="75000"/>
          </a:schemeClr>
        </a:solidFill>
      </dgm:spPr>
      <dgm:t>
        <a:bodyPr/>
        <a:lstStyle/>
        <a:p>
          <a:r>
            <a:rPr lang="en-NZ" sz="2000" dirty="0"/>
            <a:t>Consumable</a:t>
          </a:r>
        </a:p>
      </dgm:t>
    </dgm:pt>
    <dgm:pt modelId="{2C2ADAE6-8AD9-3743-9FB8-ED574BAF6CAD}" type="parTrans" cxnId="{18773EE1-44B8-574F-B98C-3015C0727EFC}">
      <dgm:prSet/>
      <dgm:spPr/>
      <dgm:t>
        <a:bodyPr/>
        <a:lstStyle/>
        <a:p>
          <a:endParaRPr lang="en-US"/>
        </a:p>
      </dgm:t>
    </dgm:pt>
    <dgm:pt modelId="{7C98AAE8-A720-8640-80AC-8219FBEE20FB}" type="sibTrans" cxnId="{18773EE1-44B8-574F-B98C-3015C0727EFC}">
      <dgm:prSet/>
      <dgm:spPr/>
      <dgm:t>
        <a:bodyPr/>
        <a:lstStyle/>
        <a:p>
          <a:endParaRPr lang="en-US"/>
        </a:p>
      </dgm:t>
    </dgm:pt>
    <dgm:pt modelId="{EA30BBB8-30F3-504E-8E0A-4089A7235F4B}">
      <dgm:prSet custT="1"/>
      <dgm:spPr>
        <a:solidFill>
          <a:schemeClr val="accent1">
            <a:lumMod val="75000"/>
          </a:schemeClr>
        </a:solidFill>
      </dgm:spPr>
      <dgm:t>
        <a:bodyPr/>
        <a:lstStyle/>
        <a:p>
          <a:r>
            <a:rPr lang="en-NZ" sz="1600" dirty="0"/>
            <a:t>one that can be created (produced) and destroyed (consumed)</a:t>
          </a:r>
        </a:p>
      </dgm:t>
    </dgm:pt>
    <dgm:pt modelId="{5E434350-189C-B54F-A946-E8F5E0AD6E11}" type="parTrans" cxnId="{9A42656D-52CD-2F4F-9627-AC09C70BC8E1}">
      <dgm:prSet/>
      <dgm:spPr/>
      <dgm:t>
        <a:bodyPr/>
        <a:lstStyle/>
        <a:p>
          <a:endParaRPr lang="en-US"/>
        </a:p>
      </dgm:t>
    </dgm:pt>
    <dgm:pt modelId="{C1FF72E8-3B30-964C-91A9-95CD5181E4FA}" type="sibTrans" cxnId="{9A42656D-52CD-2F4F-9627-AC09C70BC8E1}">
      <dgm:prSet/>
      <dgm:spPr/>
      <dgm:t>
        <a:bodyPr/>
        <a:lstStyle/>
        <a:p>
          <a:endParaRPr lang="en-US"/>
        </a:p>
      </dgm:t>
    </dgm:pt>
    <dgm:pt modelId="{80314524-DF9D-D142-BDDF-43D86B545F73}">
      <dgm:prSet custT="1"/>
      <dgm:spPr>
        <a:solidFill>
          <a:schemeClr val="accent1">
            <a:lumMod val="75000"/>
          </a:schemeClr>
        </a:solidFill>
      </dgm:spPr>
      <dgm:t>
        <a:bodyPr/>
        <a:lstStyle/>
        <a:p>
          <a:r>
            <a:rPr lang="en-US" sz="1600" dirty="0"/>
            <a:t>interrupts, signals, messages, and information</a:t>
          </a:r>
        </a:p>
      </dgm:t>
    </dgm:pt>
    <dgm:pt modelId="{5127AD05-47D3-F542-824B-EAD759E83F28}" type="parTrans" cxnId="{C111ED75-0A8E-2644-A617-C5075307D75F}">
      <dgm:prSet/>
      <dgm:spPr/>
      <dgm:t>
        <a:bodyPr/>
        <a:lstStyle/>
        <a:p>
          <a:endParaRPr lang="en-US"/>
        </a:p>
      </dgm:t>
    </dgm:pt>
    <dgm:pt modelId="{0A349A34-73D3-4A4D-8FC2-0EAF13B7C801}" type="sibTrans" cxnId="{C111ED75-0A8E-2644-A617-C5075307D75F}">
      <dgm:prSet/>
      <dgm:spPr/>
      <dgm:t>
        <a:bodyPr/>
        <a:lstStyle/>
        <a:p>
          <a:endParaRPr lang="en-US"/>
        </a:p>
      </dgm:t>
    </dgm:pt>
    <dgm:pt modelId="{F47FF2D5-1397-ED4B-9E14-2EDE603F5B0A}">
      <dgm:prSet custT="1"/>
      <dgm:spPr>
        <a:solidFill>
          <a:schemeClr val="accent1">
            <a:lumMod val="75000"/>
          </a:schemeClr>
        </a:solidFill>
      </dgm:spPr>
      <dgm:t>
        <a:bodyPr/>
        <a:lstStyle/>
        <a:p>
          <a:r>
            <a:rPr lang="en-US" sz="1600" dirty="0"/>
            <a:t>in I/O buffers</a:t>
          </a:r>
          <a:endParaRPr lang="en-NZ" sz="1600" dirty="0"/>
        </a:p>
      </dgm:t>
    </dgm:pt>
    <dgm:pt modelId="{6383B989-E7CD-F649-90C7-862B43FBE5DE}" type="parTrans" cxnId="{FE09AAAF-D065-CD49-A885-078B72DEE0D8}">
      <dgm:prSet/>
      <dgm:spPr/>
      <dgm:t>
        <a:bodyPr/>
        <a:lstStyle/>
        <a:p>
          <a:endParaRPr lang="en-US"/>
        </a:p>
      </dgm:t>
    </dgm:pt>
    <dgm:pt modelId="{34F57EC8-58D5-F349-A172-317749435838}" type="sibTrans" cxnId="{FE09AAAF-D065-CD49-A885-078B72DEE0D8}">
      <dgm:prSet/>
      <dgm:spPr/>
      <dgm:t>
        <a:bodyPr/>
        <a:lstStyle/>
        <a:p>
          <a:endParaRPr lang="en-US"/>
        </a:p>
      </dgm:t>
    </dgm:pt>
    <dgm:pt modelId="{4EC26E6F-C52F-CE42-A8F6-CF14E3CA6C52}" type="pres">
      <dgm:prSet presAssocID="{4B069595-C8F8-C542-AA06-04537D63260B}" presName="outerComposite" presStyleCnt="0">
        <dgm:presLayoutVars>
          <dgm:chMax val="5"/>
          <dgm:dir/>
          <dgm:resizeHandles val="exact"/>
        </dgm:presLayoutVars>
      </dgm:prSet>
      <dgm:spPr/>
    </dgm:pt>
    <dgm:pt modelId="{D4B683C6-9581-CC48-B17B-FE198341F943}" type="pres">
      <dgm:prSet presAssocID="{4B069595-C8F8-C542-AA06-04537D63260B}" presName="dummyMaxCanvas" presStyleCnt="0">
        <dgm:presLayoutVars/>
      </dgm:prSet>
      <dgm:spPr/>
    </dgm:pt>
    <dgm:pt modelId="{C7F5FE58-0E4F-1448-8B6D-1E52F620776C}" type="pres">
      <dgm:prSet presAssocID="{4B069595-C8F8-C542-AA06-04537D63260B}" presName="TwoNodes_1" presStyleLbl="node1" presStyleIdx="0" presStyleCnt="2">
        <dgm:presLayoutVars>
          <dgm:bulletEnabled val="1"/>
        </dgm:presLayoutVars>
      </dgm:prSet>
      <dgm:spPr/>
    </dgm:pt>
    <dgm:pt modelId="{FBCB8F57-C548-1C43-A637-8BC0E0917159}" type="pres">
      <dgm:prSet presAssocID="{4B069595-C8F8-C542-AA06-04537D63260B}" presName="TwoNodes_2" presStyleLbl="node1" presStyleIdx="1" presStyleCnt="2">
        <dgm:presLayoutVars>
          <dgm:bulletEnabled val="1"/>
        </dgm:presLayoutVars>
      </dgm:prSet>
      <dgm:spPr/>
    </dgm:pt>
    <dgm:pt modelId="{22B4735D-FDE9-0F4D-8517-6404F300167D}" type="pres">
      <dgm:prSet presAssocID="{4B069595-C8F8-C542-AA06-04537D63260B}" presName="TwoConn_1-2" presStyleLbl="fgAccFollowNode1" presStyleIdx="0" presStyleCnt="1" custScaleX="98854" custScaleY="89767">
        <dgm:presLayoutVars>
          <dgm:bulletEnabled val="1"/>
        </dgm:presLayoutVars>
      </dgm:prSet>
      <dgm:spPr/>
    </dgm:pt>
    <dgm:pt modelId="{A26B9EBC-74D7-2A48-BA22-9588CC88354C}" type="pres">
      <dgm:prSet presAssocID="{4B069595-C8F8-C542-AA06-04537D63260B}" presName="TwoNodes_1_text" presStyleLbl="node1" presStyleIdx="1" presStyleCnt="2">
        <dgm:presLayoutVars>
          <dgm:bulletEnabled val="1"/>
        </dgm:presLayoutVars>
      </dgm:prSet>
      <dgm:spPr/>
    </dgm:pt>
    <dgm:pt modelId="{D6DE09C8-9119-B147-8885-52885619EE92}" type="pres">
      <dgm:prSet presAssocID="{4B069595-C8F8-C542-AA06-04537D63260B}" presName="TwoNodes_2_text" presStyleLbl="node1" presStyleIdx="1" presStyleCnt="2">
        <dgm:presLayoutVars>
          <dgm:bulletEnabled val="1"/>
        </dgm:presLayoutVars>
      </dgm:prSet>
      <dgm:spPr/>
    </dgm:pt>
  </dgm:ptLst>
  <dgm:cxnLst>
    <dgm:cxn modelId="{8A46FA12-3158-C240-B7DF-09C33CE8F711}" type="presOf" srcId="{26383733-9C83-2F4E-AA73-9102FEACE73A}" destId="{A26B9EBC-74D7-2A48-BA22-9588CC88354C}" srcOrd="1" destOrd="0" presId="urn:microsoft.com/office/officeart/2005/8/layout/vProcess5"/>
    <dgm:cxn modelId="{5966CD22-FDD0-DE4D-BCA4-DB3FA0E58675}" type="presOf" srcId="{9A7E617A-4BED-144C-BA37-F797C39B70C8}" destId="{C7F5FE58-0E4F-1448-8B6D-1E52F620776C}" srcOrd="0" destOrd="2" presId="urn:microsoft.com/office/officeart/2005/8/layout/vProcess5"/>
    <dgm:cxn modelId="{0D811623-65F9-C049-9216-9DC1EE4A95DB}" srcId="{26383733-9C83-2F4E-AA73-9102FEACE73A}" destId="{F794A6D0-159F-1648-B732-77E25AB56B54}" srcOrd="0" destOrd="0" parTransId="{632F1CE8-9F3F-FB47-A51E-39E4B4D3E3A2}" sibTransId="{F12C7981-B93A-D34C-8B5B-6776E7049310}"/>
    <dgm:cxn modelId="{65C4432C-5250-0640-8A86-B843CB2CE8B8}" type="presOf" srcId="{EA30BBB8-30F3-504E-8E0A-4089A7235F4B}" destId="{D6DE09C8-9119-B147-8885-52885619EE92}" srcOrd="1" destOrd="1" presId="urn:microsoft.com/office/officeart/2005/8/layout/vProcess5"/>
    <dgm:cxn modelId="{A328853F-1088-A74C-9CA2-86678E43A313}" type="presOf" srcId="{80314524-DF9D-D142-BDDF-43D86B545F73}" destId="{D6DE09C8-9119-B147-8885-52885619EE92}" srcOrd="1" destOrd="2" presId="urn:microsoft.com/office/officeart/2005/8/layout/vProcess5"/>
    <dgm:cxn modelId="{2EB83243-EBAC-1C40-8B8F-EEB674B4D205}" type="presOf" srcId="{F47FF2D5-1397-ED4B-9E14-2EDE603F5B0A}" destId="{FBCB8F57-C548-1C43-A637-8BC0E0917159}" srcOrd="0" destOrd="3" presId="urn:microsoft.com/office/officeart/2005/8/layout/vProcess5"/>
    <dgm:cxn modelId="{B28A8268-2359-A54A-A2AA-46FC73828A14}" type="presOf" srcId="{F794A6D0-159F-1648-B732-77E25AB56B54}" destId="{A26B9EBC-74D7-2A48-BA22-9588CC88354C}" srcOrd="1" destOrd="1" presId="urn:microsoft.com/office/officeart/2005/8/layout/vProcess5"/>
    <dgm:cxn modelId="{76FE5349-4226-CF43-A802-85086A94EB23}" type="presOf" srcId="{606FA574-F26B-524F-8E65-05056BD13BBA}" destId="{22B4735D-FDE9-0F4D-8517-6404F300167D}" srcOrd="0" destOrd="0" presId="urn:microsoft.com/office/officeart/2005/8/layout/vProcess5"/>
    <dgm:cxn modelId="{9A42656D-52CD-2F4F-9627-AC09C70BC8E1}" srcId="{191AB62D-7613-ED44-BF21-05A480174B7A}" destId="{EA30BBB8-30F3-504E-8E0A-4089A7235F4B}" srcOrd="0" destOrd="0" parTransId="{5E434350-189C-B54F-A946-E8F5E0AD6E11}" sibTransId="{C1FF72E8-3B30-964C-91A9-95CD5181E4FA}"/>
    <dgm:cxn modelId="{941DD24D-AD4D-BC4D-8CCA-987287C3EB02}" type="presOf" srcId="{191AB62D-7613-ED44-BF21-05A480174B7A}" destId="{FBCB8F57-C548-1C43-A637-8BC0E0917159}" srcOrd="0" destOrd="0" presId="urn:microsoft.com/office/officeart/2005/8/layout/vProcess5"/>
    <dgm:cxn modelId="{841D6870-4543-2B4B-9A88-866BCA5009AB}" type="presOf" srcId="{9A7E617A-4BED-144C-BA37-F797C39B70C8}" destId="{A26B9EBC-74D7-2A48-BA22-9588CC88354C}" srcOrd="1" destOrd="2" presId="urn:microsoft.com/office/officeart/2005/8/layout/vProcess5"/>
    <dgm:cxn modelId="{3E0F7050-D293-614C-89CB-DC9579EDDD3C}" type="presOf" srcId="{4B069595-C8F8-C542-AA06-04537D63260B}" destId="{4EC26E6F-C52F-CE42-A8F6-CF14E3CA6C52}" srcOrd="0" destOrd="0" presId="urn:microsoft.com/office/officeart/2005/8/layout/vProcess5"/>
    <dgm:cxn modelId="{1A6B5052-8D0A-F649-8AA2-3F7583CD2A05}" type="presOf" srcId="{F794A6D0-159F-1648-B732-77E25AB56B54}" destId="{C7F5FE58-0E4F-1448-8B6D-1E52F620776C}" srcOrd="0" destOrd="1" presId="urn:microsoft.com/office/officeart/2005/8/layout/vProcess5"/>
    <dgm:cxn modelId="{C111ED75-0A8E-2644-A617-C5075307D75F}" srcId="{EA30BBB8-30F3-504E-8E0A-4089A7235F4B}" destId="{80314524-DF9D-D142-BDDF-43D86B545F73}" srcOrd="0" destOrd="0" parTransId="{5127AD05-47D3-F542-824B-EAD759E83F28}" sibTransId="{0A349A34-73D3-4A4D-8FC2-0EAF13B7C801}"/>
    <dgm:cxn modelId="{B537B878-6085-D246-BFFF-2D4A7493EEA9}" type="presOf" srcId="{80314524-DF9D-D142-BDDF-43D86B545F73}" destId="{FBCB8F57-C548-1C43-A637-8BC0E0917159}" srcOrd="0" destOrd="2" presId="urn:microsoft.com/office/officeart/2005/8/layout/vProcess5"/>
    <dgm:cxn modelId="{4E813E88-9F70-E74A-BFFA-385E2AC4DE04}" type="presOf" srcId="{F47FF2D5-1397-ED4B-9E14-2EDE603F5B0A}" destId="{D6DE09C8-9119-B147-8885-52885619EE92}" srcOrd="1" destOrd="3" presId="urn:microsoft.com/office/officeart/2005/8/layout/vProcess5"/>
    <dgm:cxn modelId="{FE09AAAF-D065-CD49-A885-078B72DEE0D8}" srcId="{EA30BBB8-30F3-504E-8E0A-4089A7235F4B}" destId="{F47FF2D5-1397-ED4B-9E14-2EDE603F5B0A}" srcOrd="1" destOrd="0" parTransId="{6383B989-E7CD-F649-90C7-862B43FBE5DE}" sibTransId="{34F57EC8-58D5-F349-A172-317749435838}"/>
    <dgm:cxn modelId="{F363C5CC-A31A-9748-8E8E-7542E9A8084E}" srcId="{F794A6D0-159F-1648-B732-77E25AB56B54}" destId="{9A7E617A-4BED-144C-BA37-F797C39B70C8}" srcOrd="0" destOrd="0" parTransId="{6D12ECF2-14C3-6F42-8F5E-3F542083975C}" sibTransId="{F87F6F7F-14F0-EA4D-A74B-2CC1D24459A3}"/>
    <dgm:cxn modelId="{18773EE1-44B8-574F-B98C-3015C0727EFC}" srcId="{4B069595-C8F8-C542-AA06-04537D63260B}" destId="{191AB62D-7613-ED44-BF21-05A480174B7A}" srcOrd="1" destOrd="0" parTransId="{2C2ADAE6-8AD9-3743-9FB8-ED574BAF6CAD}" sibTransId="{7C98AAE8-A720-8640-80AC-8219FBEE20FB}"/>
    <dgm:cxn modelId="{4C44D5E3-E32F-4C4B-B378-55E5A871BAA1}" type="presOf" srcId="{191AB62D-7613-ED44-BF21-05A480174B7A}" destId="{D6DE09C8-9119-B147-8885-52885619EE92}" srcOrd="1" destOrd="0" presId="urn:microsoft.com/office/officeart/2005/8/layout/vProcess5"/>
    <dgm:cxn modelId="{1F8CBAE7-5E4D-B746-A15B-28BCC9F64965}" srcId="{4B069595-C8F8-C542-AA06-04537D63260B}" destId="{26383733-9C83-2F4E-AA73-9102FEACE73A}" srcOrd="0" destOrd="0" parTransId="{B8E0DD79-8102-5B47-8E3C-C29A96295326}" sibTransId="{606FA574-F26B-524F-8E65-05056BD13BBA}"/>
    <dgm:cxn modelId="{C4A3DBED-6FC4-A541-B931-EB60E015B3A9}" type="presOf" srcId="{26383733-9C83-2F4E-AA73-9102FEACE73A}" destId="{C7F5FE58-0E4F-1448-8B6D-1E52F620776C}" srcOrd="0" destOrd="0" presId="urn:microsoft.com/office/officeart/2005/8/layout/vProcess5"/>
    <dgm:cxn modelId="{01DA2DF5-8E7F-6C4A-A685-F33147BBB45C}" type="presOf" srcId="{EA30BBB8-30F3-504E-8E0A-4089A7235F4B}" destId="{FBCB8F57-C548-1C43-A637-8BC0E0917159}" srcOrd="0" destOrd="1" presId="urn:microsoft.com/office/officeart/2005/8/layout/vProcess5"/>
    <dgm:cxn modelId="{015911ED-3B2E-1548-9D80-616A76126C6A}" type="presParOf" srcId="{4EC26E6F-C52F-CE42-A8F6-CF14E3CA6C52}" destId="{D4B683C6-9581-CC48-B17B-FE198341F943}" srcOrd="0" destOrd="0" presId="urn:microsoft.com/office/officeart/2005/8/layout/vProcess5"/>
    <dgm:cxn modelId="{0B4F5643-E5DD-744B-974F-37A2A1E07EEF}" type="presParOf" srcId="{4EC26E6F-C52F-CE42-A8F6-CF14E3CA6C52}" destId="{C7F5FE58-0E4F-1448-8B6D-1E52F620776C}" srcOrd="1" destOrd="0" presId="urn:microsoft.com/office/officeart/2005/8/layout/vProcess5"/>
    <dgm:cxn modelId="{CB2B53E1-84D4-164F-9DE1-2086FD1BF4F3}" type="presParOf" srcId="{4EC26E6F-C52F-CE42-A8F6-CF14E3CA6C52}" destId="{FBCB8F57-C548-1C43-A637-8BC0E0917159}" srcOrd="2" destOrd="0" presId="urn:microsoft.com/office/officeart/2005/8/layout/vProcess5"/>
    <dgm:cxn modelId="{4578A8EA-D4A8-E54A-B9BE-FD1554465E57}" type="presParOf" srcId="{4EC26E6F-C52F-CE42-A8F6-CF14E3CA6C52}" destId="{22B4735D-FDE9-0F4D-8517-6404F300167D}" srcOrd="3" destOrd="0" presId="urn:microsoft.com/office/officeart/2005/8/layout/vProcess5"/>
    <dgm:cxn modelId="{BA1148A2-879A-C049-8480-CE4EBD34D288}" type="presParOf" srcId="{4EC26E6F-C52F-CE42-A8F6-CF14E3CA6C52}" destId="{A26B9EBC-74D7-2A48-BA22-9588CC88354C}" srcOrd="4" destOrd="0" presId="urn:microsoft.com/office/officeart/2005/8/layout/vProcess5"/>
    <dgm:cxn modelId="{E9CF799A-CD52-AD44-AB14-F70A18A3B58E}" type="presParOf" srcId="{4EC26E6F-C52F-CE42-A8F6-CF14E3CA6C52}" destId="{D6DE09C8-9119-B147-8885-52885619EE9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28E27-31E0-B34F-BC9F-4CDE7B8EDC8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AADB5D8-2D9B-7A46-8864-3E76632DF242}">
      <dgm:prSet phldrT="[Text]"/>
      <dgm:spPr/>
      <dgm:t>
        <a:bodyPr/>
        <a:lstStyle/>
        <a:p>
          <a:r>
            <a:rPr lang="en-US" dirty="0"/>
            <a:t>Mutual Exclusion</a:t>
          </a:r>
        </a:p>
      </dgm:t>
    </dgm:pt>
    <dgm:pt modelId="{13107E0E-EAEB-E249-A700-4C5354826476}" type="parTrans" cxnId="{7E36EEB6-8273-DB4E-ABCE-384C7CC38C43}">
      <dgm:prSet/>
      <dgm:spPr/>
      <dgm:t>
        <a:bodyPr/>
        <a:lstStyle/>
        <a:p>
          <a:endParaRPr lang="en-US"/>
        </a:p>
      </dgm:t>
    </dgm:pt>
    <dgm:pt modelId="{1E2D3B4A-6DB0-1A45-A8F9-7D186F04B72A}" type="sibTrans" cxnId="{7E36EEB6-8273-DB4E-ABCE-384C7CC38C43}">
      <dgm:prSet/>
      <dgm:spPr/>
      <dgm:t>
        <a:bodyPr/>
        <a:lstStyle/>
        <a:p>
          <a:endParaRPr lang="en-US"/>
        </a:p>
      </dgm:t>
    </dgm:pt>
    <dgm:pt modelId="{C30027CC-F546-2244-ADC4-F1E1D604EBBF}">
      <dgm:prSet/>
      <dgm:spPr>
        <a:solidFill>
          <a:schemeClr val="bg2">
            <a:lumMod val="75000"/>
          </a:schemeClr>
        </a:solidFill>
      </dgm:spPr>
      <dgm:t>
        <a:bodyPr/>
        <a:lstStyle/>
        <a:p>
          <a:r>
            <a:rPr lang="en-US"/>
            <a:t>only one process may use a resource at a time</a:t>
          </a:r>
          <a:endParaRPr lang="en-US" dirty="0"/>
        </a:p>
      </dgm:t>
    </dgm:pt>
    <dgm:pt modelId="{66FA7D5D-B901-D048-B7EA-F239C1B39F7D}" type="parTrans" cxnId="{4CE91DD5-DBA7-3848-B2E2-A63BBB97D862}">
      <dgm:prSet/>
      <dgm:spPr/>
      <dgm:t>
        <a:bodyPr/>
        <a:lstStyle/>
        <a:p>
          <a:endParaRPr lang="en-US"/>
        </a:p>
      </dgm:t>
    </dgm:pt>
    <dgm:pt modelId="{D75C275F-F007-3946-9381-CBA55B14D844}" type="sibTrans" cxnId="{4CE91DD5-DBA7-3848-B2E2-A63BBB97D862}">
      <dgm:prSet/>
      <dgm:spPr/>
      <dgm:t>
        <a:bodyPr/>
        <a:lstStyle/>
        <a:p>
          <a:endParaRPr lang="en-US"/>
        </a:p>
      </dgm:t>
    </dgm:pt>
    <dgm:pt modelId="{89770E3B-DCA7-3848-9303-28CD4251107C}">
      <dgm:prSet/>
      <dgm:spPr/>
      <dgm:t>
        <a:bodyPr/>
        <a:lstStyle/>
        <a:p>
          <a:r>
            <a:rPr lang="en-US" dirty="0"/>
            <a:t>Hold-and-Wait</a:t>
          </a:r>
        </a:p>
      </dgm:t>
    </dgm:pt>
    <dgm:pt modelId="{95FE122D-516D-1640-8DB2-434AA9FACA8E}" type="parTrans" cxnId="{123391C1-8758-AA4A-B13D-7307D65CD3BD}">
      <dgm:prSet/>
      <dgm:spPr/>
      <dgm:t>
        <a:bodyPr/>
        <a:lstStyle/>
        <a:p>
          <a:endParaRPr lang="en-US"/>
        </a:p>
      </dgm:t>
    </dgm:pt>
    <dgm:pt modelId="{A5BA5E1B-CDE3-A64B-8989-CA5B097F5E14}" type="sibTrans" cxnId="{123391C1-8758-AA4A-B13D-7307D65CD3BD}">
      <dgm:prSet/>
      <dgm:spPr/>
      <dgm:t>
        <a:bodyPr/>
        <a:lstStyle/>
        <a:p>
          <a:endParaRPr lang="en-US"/>
        </a:p>
      </dgm:t>
    </dgm:pt>
    <dgm:pt modelId="{33F6D4F0-07C2-9144-899C-AF212DC0E361}">
      <dgm:prSet/>
      <dgm:spPr>
        <a:solidFill>
          <a:schemeClr val="bg2">
            <a:lumMod val="75000"/>
          </a:schemeClr>
        </a:solidFill>
      </dgm:spPr>
      <dgm:t>
        <a:bodyPr/>
        <a:lstStyle/>
        <a:p>
          <a:r>
            <a:rPr lang="en-US" dirty="0"/>
            <a:t>a process may hold allocated resources while awaiting assignment of others</a:t>
          </a:r>
        </a:p>
      </dgm:t>
    </dgm:pt>
    <dgm:pt modelId="{A6F1A6C4-1D48-A242-B4D6-B8AB0D00400E}" type="parTrans" cxnId="{125BFD47-6D4C-EE45-A734-44602B3AC7B4}">
      <dgm:prSet/>
      <dgm:spPr/>
      <dgm:t>
        <a:bodyPr/>
        <a:lstStyle/>
        <a:p>
          <a:endParaRPr lang="en-US"/>
        </a:p>
      </dgm:t>
    </dgm:pt>
    <dgm:pt modelId="{79ADCD33-D91A-074A-B772-C0A69F1A8551}" type="sibTrans" cxnId="{125BFD47-6D4C-EE45-A734-44602B3AC7B4}">
      <dgm:prSet/>
      <dgm:spPr/>
      <dgm:t>
        <a:bodyPr/>
        <a:lstStyle/>
        <a:p>
          <a:endParaRPr lang="en-US"/>
        </a:p>
      </dgm:t>
    </dgm:pt>
    <dgm:pt modelId="{6A10E3E3-FA6D-1E4B-BB49-89AF70B7997E}">
      <dgm:prSet/>
      <dgm:spPr/>
      <dgm:t>
        <a:bodyPr/>
        <a:lstStyle/>
        <a:p>
          <a:r>
            <a:rPr lang="en-NZ" dirty="0"/>
            <a:t>No Pre-emption</a:t>
          </a:r>
        </a:p>
      </dgm:t>
    </dgm:pt>
    <dgm:pt modelId="{D92BC7C8-121B-5E4E-B4EA-8EA596186D1A}" type="parTrans" cxnId="{9557A739-C567-4B47-835E-E95D0E455BE2}">
      <dgm:prSet/>
      <dgm:spPr/>
      <dgm:t>
        <a:bodyPr/>
        <a:lstStyle/>
        <a:p>
          <a:endParaRPr lang="en-US"/>
        </a:p>
      </dgm:t>
    </dgm:pt>
    <dgm:pt modelId="{0D7DD324-772D-6D48-8659-E26C3B195677}" type="sibTrans" cxnId="{9557A739-C567-4B47-835E-E95D0E455BE2}">
      <dgm:prSet/>
      <dgm:spPr/>
      <dgm:t>
        <a:bodyPr/>
        <a:lstStyle/>
        <a:p>
          <a:endParaRPr lang="en-US"/>
        </a:p>
      </dgm:t>
    </dgm:pt>
    <dgm:pt modelId="{E95D73AA-1155-2340-AF50-F162A8F43417}">
      <dgm:prSet/>
      <dgm:spPr>
        <a:solidFill>
          <a:schemeClr val="bg2">
            <a:lumMod val="75000"/>
          </a:schemeClr>
        </a:solidFill>
      </dgm:spPr>
      <dgm:t>
        <a:bodyPr/>
        <a:lstStyle/>
        <a:p>
          <a:r>
            <a:rPr lang="en-NZ" dirty="0"/>
            <a:t>no resource can be forcibly removed from a process holding it</a:t>
          </a:r>
        </a:p>
      </dgm:t>
    </dgm:pt>
    <dgm:pt modelId="{881C6D5D-13D3-5540-A4EA-3435188C29DC}" type="parTrans" cxnId="{78A4C2CD-62DA-8B49-9DD4-4CE9E5A4EA8D}">
      <dgm:prSet/>
      <dgm:spPr/>
      <dgm:t>
        <a:bodyPr/>
        <a:lstStyle/>
        <a:p>
          <a:endParaRPr lang="en-US"/>
        </a:p>
      </dgm:t>
    </dgm:pt>
    <dgm:pt modelId="{63EDF2B7-6064-844B-AF4D-0F7ED29F70A6}" type="sibTrans" cxnId="{78A4C2CD-62DA-8B49-9DD4-4CE9E5A4EA8D}">
      <dgm:prSet/>
      <dgm:spPr/>
      <dgm:t>
        <a:bodyPr/>
        <a:lstStyle/>
        <a:p>
          <a:endParaRPr lang="en-US"/>
        </a:p>
      </dgm:t>
    </dgm:pt>
    <dgm:pt modelId="{6B6C2A78-FD5F-CE4B-9E66-DD0EF754F5D6}">
      <dgm:prSet/>
      <dgm:spPr/>
      <dgm:t>
        <a:bodyPr/>
        <a:lstStyle/>
        <a:p>
          <a:r>
            <a:rPr lang="en-NZ" dirty="0"/>
            <a:t>Circular Wait</a:t>
          </a:r>
        </a:p>
      </dgm:t>
    </dgm:pt>
    <dgm:pt modelId="{B36329CF-E242-DD43-BA9C-76956EB1A060}" type="parTrans" cxnId="{D8BB821A-3CFE-F849-ABEA-12A2AECC5259}">
      <dgm:prSet/>
      <dgm:spPr/>
      <dgm:t>
        <a:bodyPr/>
        <a:lstStyle/>
        <a:p>
          <a:endParaRPr lang="en-US"/>
        </a:p>
      </dgm:t>
    </dgm:pt>
    <dgm:pt modelId="{6909B805-475A-3A4E-B8F6-1AC694A2E2CA}" type="sibTrans" cxnId="{D8BB821A-3CFE-F849-ABEA-12A2AECC5259}">
      <dgm:prSet/>
      <dgm:spPr/>
      <dgm:t>
        <a:bodyPr/>
        <a:lstStyle/>
        <a:p>
          <a:endParaRPr lang="en-US"/>
        </a:p>
      </dgm:t>
    </dgm:pt>
    <dgm:pt modelId="{67B3BA71-261C-0447-8E65-09D9621C2928}">
      <dgm:prSet/>
      <dgm:spPr>
        <a:solidFill>
          <a:schemeClr val="bg2">
            <a:lumMod val="75000"/>
          </a:schemeClr>
        </a:solidFill>
      </dgm:spPr>
      <dgm:t>
        <a:bodyPr/>
        <a:lstStyle/>
        <a:p>
          <a:r>
            <a:rPr lang="en-NZ" dirty="0"/>
            <a:t>a closed chain of processes exists, such that each process holds at least one resource needed by the next process in the chain</a:t>
          </a:r>
        </a:p>
      </dgm:t>
    </dgm:pt>
    <dgm:pt modelId="{EB73C5F2-38C9-5C48-AC82-1F52FEC517EE}" type="parTrans" cxnId="{27FE7EC4-86B9-7147-9A11-95D7B8115E2C}">
      <dgm:prSet/>
      <dgm:spPr/>
      <dgm:t>
        <a:bodyPr/>
        <a:lstStyle/>
        <a:p>
          <a:endParaRPr lang="en-US"/>
        </a:p>
      </dgm:t>
    </dgm:pt>
    <dgm:pt modelId="{4439AB72-52A8-3A44-A050-74E1F8A8450E}" type="sibTrans" cxnId="{27FE7EC4-86B9-7147-9A11-95D7B8115E2C}">
      <dgm:prSet/>
      <dgm:spPr/>
      <dgm:t>
        <a:bodyPr/>
        <a:lstStyle/>
        <a:p>
          <a:endParaRPr lang="en-US"/>
        </a:p>
      </dgm:t>
    </dgm:pt>
    <dgm:pt modelId="{595A4C02-9C50-5D44-97C1-61C5F1D39956}" type="pres">
      <dgm:prSet presAssocID="{D5F28E27-31E0-B34F-BC9F-4CDE7B8EDC8B}" presName="Name0" presStyleCnt="0">
        <dgm:presLayoutVars>
          <dgm:dir/>
          <dgm:animLvl val="lvl"/>
          <dgm:resizeHandles val="exact"/>
        </dgm:presLayoutVars>
      </dgm:prSet>
      <dgm:spPr/>
    </dgm:pt>
    <dgm:pt modelId="{70B573EF-205F-1842-8CCC-1BBEA43FF364}" type="pres">
      <dgm:prSet presAssocID="{FAADB5D8-2D9B-7A46-8864-3E76632DF242}" presName="composite" presStyleCnt="0"/>
      <dgm:spPr/>
    </dgm:pt>
    <dgm:pt modelId="{910692A2-8C4F-0545-98A7-FD5743A081D9}" type="pres">
      <dgm:prSet presAssocID="{FAADB5D8-2D9B-7A46-8864-3E76632DF242}" presName="parTx" presStyleLbl="alignNode1" presStyleIdx="0" presStyleCnt="4">
        <dgm:presLayoutVars>
          <dgm:chMax val="0"/>
          <dgm:chPref val="0"/>
          <dgm:bulletEnabled val="1"/>
        </dgm:presLayoutVars>
      </dgm:prSet>
      <dgm:spPr/>
    </dgm:pt>
    <dgm:pt modelId="{613BAD88-1300-C64D-8478-28BDFCA247EE}" type="pres">
      <dgm:prSet presAssocID="{FAADB5D8-2D9B-7A46-8864-3E76632DF242}" presName="desTx" presStyleLbl="alignAccFollowNode1" presStyleIdx="0" presStyleCnt="4" custLinFactNeighborX="-78" custLinFactNeighborY="1405">
        <dgm:presLayoutVars>
          <dgm:bulletEnabled val="1"/>
        </dgm:presLayoutVars>
      </dgm:prSet>
      <dgm:spPr/>
    </dgm:pt>
    <dgm:pt modelId="{830B52BF-56C9-0947-9FFF-A0BAF664FCA6}" type="pres">
      <dgm:prSet presAssocID="{1E2D3B4A-6DB0-1A45-A8F9-7D186F04B72A}" presName="space" presStyleCnt="0"/>
      <dgm:spPr/>
    </dgm:pt>
    <dgm:pt modelId="{E46CE980-0576-7746-B52C-14F313BD605A}" type="pres">
      <dgm:prSet presAssocID="{89770E3B-DCA7-3848-9303-28CD4251107C}" presName="composite" presStyleCnt="0"/>
      <dgm:spPr/>
    </dgm:pt>
    <dgm:pt modelId="{F7B771C4-1781-334A-A9CC-6AB6388019C2}" type="pres">
      <dgm:prSet presAssocID="{89770E3B-DCA7-3848-9303-28CD4251107C}" presName="parTx" presStyleLbl="alignNode1" presStyleIdx="1" presStyleCnt="4">
        <dgm:presLayoutVars>
          <dgm:chMax val="0"/>
          <dgm:chPref val="0"/>
          <dgm:bulletEnabled val="1"/>
        </dgm:presLayoutVars>
      </dgm:prSet>
      <dgm:spPr/>
    </dgm:pt>
    <dgm:pt modelId="{CE427A8D-A2CB-E34E-B99B-527B0A4E0DC8}" type="pres">
      <dgm:prSet presAssocID="{89770E3B-DCA7-3848-9303-28CD4251107C}" presName="desTx" presStyleLbl="alignAccFollowNode1" presStyleIdx="1" presStyleCnt="4" custLinFactNeighborX="3" custLinFactNeighborY="1405">
        <dgm:presLayoutVars>
          <dgm:bulletEnabled val="1"/>
        </dgm:presLayoutVars>
      </dgm:prSet>
      <dgm:spPr/>
    </dgm:pt>
    <dgm:pt modelId="{9DD92D25-166F-0B42-A9CE-269E7FD9CEB2}" type="pres">
      <dgm:prSet presAssocID="{A5BA5E1B-CDE3-A64B-8989-CA5B097F5E14}" presName="space" presStyleCnt="0"/>
      <dgm:spPr/>
    </dgm:pt>
    <dgm:pt modelId="{08A86BD8-8382-6244-8E45-BF8DF4211F66}" type="pres">
      <dgm:prSet presAssocID="{6A10E3E3-FA6D-1E4B-BB49-89AF70B7997E}" presName="composite" presStyleCnt="0"/>
      <dgm:spPr/>
    </dgm:pt>
    <dgm:pt modelId="{8AD7747F-C6FB-8D40-8D93-2E53B586D4AB}" type="pres">
      <dgm:prSet presAssocID="{6A10E3E3-FA6D-1E4B-BB49-89AF70B7997E}" presName="parTx" presStyleLbl="alignNode1" presStyleIdx="2" presStyleCnt="4" custScaleX="109942">
        <dgm:presLayoutVars>
          <dgm:chMax val="0"/>
          <dgm:chPref val="0"/>
          <dgm:bulletEnabled val="1"/>
        </dgm:presLayoutVars>
      </dgm:prSet>
      <dgm:spPr/>
    </dgm:pt>
    <dgm:pt modelId="{F1B2B33B-D78F-B548-832F-D31F12C1AEA8}" type="pres">
      <dgm:prSet presAssocID="{6A10E3E3-FA6D-1E4B-BB49-89AF70B7997E}" presName="desTx" presStyleLbl="alignAccFollowNode1" presStyleIdx="2" presStyleCnt="4" custLinFactNeighborX="-662" custLinFactNeighborY="1405">
        <dgm:presLayoutVars>
          <dgm:bulletEnabled val="1"/>
        </dgm:presLayoutVars>
      </dgm:prSet>
      <dgm:spPr/>
    </dgm:pt>
    <dgm:pt modelId="{EC1137E5-1FDC-2E44-80C2-815E763752B0}" type="pres">
      <dgm:prSet presAssocID="{0D7DD324-772D-6D48-8659-E26C3B195677}" presName="space" presStyleCnt="0"/>
      <dgm:spPr/>
    </dgm:pt>
    <dgm:pt modelId="{EDB3DE01-69DE-634E-A1D3-A796506F10FE}" type="pres">
      <dgm:prSet presAssocID="{6B6C2A78-FD5F-CE4B-9E66-DD0EF754F5D6}" presName="composite" presStyleCnt="0"/>
      <dgm:spPr/>
    </dgm:pt>
    <dgm:pt modelId="{92B94131-7DF3-D247-8535-7A1175868520}" type="pres">
      <dgm:prSet presAssocID="{6B6C2A78-FD5F-CE4B-9E66-DD0EF754F5D6}" presName="parTx" presStyleLbl="alignNode1" presStyleIdx="3" presStyleCnt="4">
        <dgm:presLayoutVars>
          <dgm:chMax val="0"/>
          <dgm:chPref val="0"/>
          <dgm:bulletEnabled val="1"/>
        </dgm:presLayoutVars>
      </dgm:prSet>
      <dgm:spPr/>
    </dgm:pt>
    <dgm:pt modelId="{583D7356-1B1B-AD42-925D-161669EB54CA}" type="pres">
      <dgm:prSet presAssocID="{6B6C2A78-FD5F-CE4B-9E66-DD0EF754F5D6}" presName="desTx" presStyleLbl="alignAccFollowNode1" presStyleIdx="3" presStyleCnt="4" custLinFactNeighborX="2898" custLinFactNeighborY="1405">
        <dgm:presLayoutVars>
          <dgm:bulletEnabled val="1"/>
        </dgm:presLayoutVars>
      </dgm:prSet>
      <dgm:spPr/>
    </dgm:pt>
  </dgm:ptLst>
  <dgm:cxnLst>
    <dgm:cxn modelId="{D8BB821A-3CFE-F849-ABEA-12A2AECC5259}" srcId="{D5F28E27-31E0-B34F-BC9F-4CDE7B8EDC8B}" destId="{6B6C2A78-FD5F-CE4B-9E66-DD0EF754F5D6}" srcOrd="3" destOrd="0" parTransId="{B36329CF-E242-DD43-BA9C-76956EB1A060}" sibTransId="{6909B805-475A-3A4E-B8F6-1AC694A2E2CA}"/>
    <dgm:cxn modelId="{9557A739-C567-4B47-835E-E95D0E455BE2}" srcId="{D5F28E27-31E0-B34F-BC9F-4CDE7B8EDC8B}" destId="{6A10E3E3-FA6D-1E4B-BB49-89AF70B7997E}" srcOrd="2" destOrd="0" parTransId="{D92BC7C8-121B-5E4E-B4EA-8EA596186D1A}" sibTransId="{0D7DD324-772D-6D48-8659-E26C3B195677}"/>
    <dgm:cxn modelId="{5CD4395C-D247-034C-875A-2D4F5C2EAC6F}" type="presOf" srcId="{6A10E3E3-FA6D-1E4B-BB49-89AF70B7997E}" destId="{8AD7747F-C6FB-8D40-8D93-2E53B586D4AB}" srcOrd="0" destOrd="0" presId="urn:microsoft.com/office/officeart/2005/8/layout/hList1"/>
    <dgm:cxn modelId="{1AF8B760-9BBC-2340-98DF-255F15D69140}" type="presOf" srcId="{E95D73AA-1155-2340-AF50-F162A8F43417}" destId="{F1B2B33B-D78F-B548-832F-D31F12C1AEA8}" srcOrd="0" destOrd="0" presId="urn:microsoft.com/office/officeart/2005/8/layout/hList1"/>
    <dgm:cxn modelId="{125BFD47-6D4C-EE45-A734-44602B3AC7B4}" srcId="{89770E3B-DCA7-3848-9303-28CD4251107C}" destId="{33F6D4F0-07C2-9144-899C-AF212DC0E361}" srcOrd="0" destOrd="0" parTransId="{A6F1A6C4-1D48-A242-B4D6-B8AB0D00400E}" sibTransId="{79ADCD33-D91A-074A-B772-C0A69F1A8551}"/>
    <dgm:cxn modelId="{54040C74-765E-AF49-B658-ED8C8667CE91}" type="presOf" srcId="{FAADB5D8-2D9B-7A46-8864-3E76632DF242}" destId="{910692A2-8C4F-0545-98A7-FD5743A081D9}" srcOrd="0" destOrd="0" presId="urn:microsoft.com/office/officeart/2005/8/layout/hList1"/>
    <dgm:cxn modelId="{9E98ED75-5928-494D-A8D8-9AC145B367E4}" type="presOf" srcId="{89770E3B-DCA7-3848-9303-28CD4251107C}" destId="{F7B771C4-1781-334A-A9CC-6AB6388019C2}" srcOrd="0" destOrd="0" presId="urn:microsoft.com/office/officeart/2005/8/layout/hList1"/>
    <dgm:cxn modelId="{474D0289-9549-D74C-B3AF-455E916BC5CD}" type="presOf" srcId="{D5F28E27-31E0-B34F-BC9F-4CDE7B8EDC8B}" destId="{595A4C02-9C50-5D44-97C1-61C5F1D39956}" srcOrd="0" destOrd="0" presId="urn:microsoft.com/office/officeart/2005/8/layout/hList1"/>
    <dgm:cxn modelId="{E077D79B-2B93-0643-B81F-566481F49DE9}" type="presOf" srcId="{67B3BA71-261C-0447-8E65-09D9621C2928}" destId="{583D7356-1B1B-AD42-925D-161669EB54CA}" srcOrd="0" destOrd="0" presId="urn:microsoft.com/office/officeart/2005/8/layout/hList1"/>
    <dgm:cxn modelId="{3A46419D-B9F7-8E4D-A096-6C9B9C7E2155}" type="presOf" srcId="{C30027CC-F546-2244-ADC4-F1E1D604EBBF}" destId="{613BAD88-1300-C64D-8478-28BDFCA247EE}" srcOrd="0" destOrd="0" presId="urn:microsoft.com/office/officeart/2005/8/layout/hList1"/>
    <dgm:cxn modelId="{7E36EEB6-8273-DB4E-ABCE-384C7CC38C43}" srcId="{D5F28E27-31E0-B34F-BC9F-4CDE7B8EDC8B}" destId="{FAADB5D8-2D9B-7A46-8864-3E76632DF242}" srcOrd="0" destOrd="0" parTransId="{13107E0E-EAEB-E249-A700-4C5354826476}" sibTransId="{1E2D3B4A-6DB0-1A45-A8F9-7D186F04B72A}"/>
    <dgm:cxn modelId="{123391C1-8758-AA4A-B13D-7307D65CD3BD}" srcId="{D5F28E27-31E0-B34F-BC9F-4CDE7B8EDC8B}" destId="{89770E3B-DCA7-3848-9303-28CD4251107C}" srcOrd="1" destOrd="0" parTransId="{95FE122D-516D-1640-8DB2-434AA9FACA8E}" sibTransId="{A5BA5E1B-CDE3-A64B-8989-CA5B097F5E14}"/>
    <dgm:cxn modelId="{27FE7EC4-86B9-7147-9A11-95D7B8115E2C}" srcId="{6B6C2A78-FD5F-CE4B-9E66-DD0EF754F5D6}" destId="{67B3BA71-261C-0447-8E65-09D9621C2928}" srcOrd="0" destOrd="0" parTransId="{EB73C5F2-38C9-5C48-AC82-1F52FEC517EE}" sibTransId="{4439AB72-52A8-3A44-A050-74E1F8A8450E}"/>
    <dgm:cxn modelId="{590339CD-B15F-A84F-A1B6-7F51111A1A1F}" type="presOf" srcId="{33F6D4F0-07C2-9144-899C-AF212DC0E361}" destId="{CE427A8D-A2CB-E34E-B99B-527B0A4E0DC8}" srcOrd="0" destOrd="0" presId="urn:microsoft.com/office/officeart/2005/8/layout/hList1"/>
    <dgm:cxn modelId="{78A4C2CD-62DA-8B49-9DD4-4CE9E5A4EA8D}" srcId="{6A10E3E3-FA6D-1E4B-BB49-89AF70B7997E}" destId="{E95D73AA-1155-2340-AF50-F162A8F43417}" srcOrd="0" destOrd="0" parTransId="{881C6D5D-13D3-5540-A4EA-3435188C29DC}" sibTransId="{63EDF2B7-6064-844B-AF4D-0F7ED29F70A6}"/>
    <dgm:cxn modelId="{4CE91DD5-DBA7-3848-B2E2-A63BBB97D862}" srcId="{FAADB5D8-2D9B-7A46-8864-3E76632DF242}" destId="{C30027CC-F546-2244-ADC4-F1E1D604EBBF}" srcOrd="0" destOrd="0" parTransId="{66FA7D5D-B901-D048-B7EA-F239C1B39F7D}" sibTransId="{D75C275F-F007-3946-9381-CBA55B14D844}"/>
    <dgm:cxn modelId="{35809AE4-CB61-C14A-8658-C5D858084927}" type="presOf" srcId="{6B6C2A78-FD5F-CE4B-9E66-DD0EF754F5D6}" destId="{92B94131-7DF3-D247-8535-7A1175868520}" srcOrd="0" destOrd="0" presId="urn:microsoft.com/office/officeart/2005/8/layout/hList1"/>
    <dgm:cxn modelId="{2BCB9632-0847-3642-A900-5B8B874F0DCE}" type="presParOf" srcId="{595A4C02-9C50-5D44-97C1-61C5F1D39956}" destId="{70B573EF-205F-1842-8CCC-1BBEA43FF364}" srcOrd="0" destOrd="0" presId="urn:microsoft.com/office/officeart/2005/8/layout/hList1"/>
    <dgm:cxn modelId="{EECAA8DC-EF49-A64C-92EC-A1A81E2F3B03}" type="presParOf" srcId="{70B573EF-205F-1842-8CCC-1BBEA43FF364}" destId="{910692A2-8C4F-0545-98A7-FD5743A081D9}" srcOrd="0" destOrd="0" presId="urn:microsoft.com/office/officeart/2005/8/layout/hList1"/>
    <dgm:cxn modelId="{9EB2D697-F7F0-DE4F-BB68-5D1957079659}" type="presParOf" srcId="{70B573EF-205F-1842-8CCC-1BBEA43FF364}" destId="{613BAD88-1300-C64D-8478-28BDFCA247EE}" srcOrd="1" destOrd="0" presId="urn:microsoft.com/office/officeart/2005/8/layout/hList1"/>
    <dgm:cxn modelId="{A5970AF5-4FEC-7346-9DDD-96353198F167}" type="presParOf" srcId="{595A4C02-9C50-5D44-97C1-61C5F1D39956}" destId="{830B52BF-56C9-0947-9FFF-A0BAF664FCA6}" srcOrd="1" destOrd="0" presId="urn:microsoft.com/office/officeart/2005/8/layout/hList1"/>
    <dgm:cxn modelId="{2FC4215E-2693-C54B-B328-E7C525A7F08D}" type="presParOf" srcId="{595A4C02-9C50-5D44-97C1-61C5F1D39956}" destId="{E46CE980-0576-7746-B52C-14F313BD605A}" srcOrd="2" destOrd="0" presId="urn:microsoft.com/office/officeart/2005/8/layout/hList1"/>
    <dgm:cxn modelId="{AE98F5C7-E9CC-1B4B-BAD6-67A98143B08D}" type="presParOf" srcId="{E46CE980-0576-7746-B52C-14F313BD605A}" destId="{F7B771C4-1781-334A-A9CC-6AB6388019C2}" srcOrd="0" destOrd="0" presId="urn:microsoft.com/office/officeart/2005/8/layout/hList1"/>
    <dgm:cxn modelId="{505B052C-DFFE-934F-8E32-AED6E4EB7473}" type="presParOf" srcId="{E46CE980-0576-7746-B52C-14F313BD605A}" destId="{CE427A8D-A2CB-E34E-B99B-527B0A4E0DC8}" srcOrd="1" destOrd="0" presId="urn:microsoft.com/office/officeart/2005/8/layout/hList1"/>
    <dgm:cxn modelId="{D17E8163-D8A7-604D-B51B-DD3E3779038D}" type="presParOf" srcId="{595A4C02-9C50-5D44-97C1-61C5F1D39956}" destId="{9DD92D25-166F-0B42-A9CE-269E7FD9CEB2}" srcOrd="3" destOrd="0" presId="urn:microsoft.com/office/officeart/2005/8/layout/hList1"/>
    <dgm:cxn modelId="{3E33C355-2AE5-0C4C-A596-D001B38574EB}" type="presParOf" srcId="{595A4C02-9C50-5D44-97C1-61C5F1D39956}" destId="{08A86BD8-8382-6244-8E45-BF8DF4211F66}" srcOrd="4" destOrd="0" presId="urn:microsoft.com/office/officeart/2005/8/layout/hList1"/>
    <dgm:cxn modelId="{00F7FFCC-C20B-E444-B403-850BEAAB1987}" type="presParOf" srcId="{08A86BD8-8382-6244-8E45-BF8DF4211F66}" destId="{8AD7747F-C6FB-8D40-8D93-2E53B586D4AB}" srcOrd="0" destOrd="0" presId="urn:microsoft.com/office/officeart/2005/8/layout/hList1"/>
    <dgm:cxn modelId="{4D40F94D-D19E-164E-81E8-39A5091EEC22}" type="presParOf" srcId="{08A86BD8-8382-6244-8E45-BF8DF4211F66}" destId="{F1B2B33B-D78F-B548-832F-D31F12C1AEA8}" srcOrd="1" destOrd="0" presId="urn:microsoft.com/office/officeart/2005/8/layout/hList1"/>
    <dgm:cxn modelId="{D16C06C4-DE6E-F442-AD97-7D25A6949088}" type="presParOf" srcId="{595A4C02-9C50-5D44-97C1-61C5F1D39956}" destId="{EC1137E5-1FDC-2E44-80C2-815E763752B0}" srcOrd="5" destOrd="0" presId="urn:microsoft.com/office/officeart/2005/8/layout/hList1"/>
    <dgm:cxn modelId="{0B7A03DA-456E-C744-A6CF-DA9856D8BBF5}" type="presParOf" srcId="{595A4C02-9C50-5D44-97C1-61C5F1D39956}" destId="{EDB3DE01-69DE-634E-A1D3-A796506F10FE}" srcOrd="6" destOrd="0" presId="urn:microsoft.com/office/officeart/2005/8/layout/hList1"/>
    <dgm:cxn modelId="{55667A7A-9E56-C64A-BEE2-7A5B74066E52}" type="presParOf" srcId="{EDB3DE01-69DE-634E-A1D3-A796506F10FE}" destId="{92B94131-7DF3-D247-8535-7A1175868520}" srcOrd="0" destOrd="0" presId="urn:microsoft.com/office/officeart/2005/8/layout/hList1"/>
    <dgm:cxn modelId="{B5B6C98B-55D7-8F46-80D2-7B9C68BCCFAA}" type="presParOf" srcId="{EDB3DE01-69DE-634E-A1D3-A796506F10FE}" destId="{583D7356-1B1B-AD42-925D-161669EB54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AD9D7-3B0E-AD4A-A751-1A9ABE56CAD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3519E38-63D0-C745-ACC8-EE804C95AC35}">
      <dgm:prSet phldrT="[Text]" custT="1"/>
      <dgm:spPr/>
      <dgm:t>
        <a:bodyPr/>
        <a:lstStyle/>
        <a:p>
          <a:r>
            <a:rPr lang="en-NZ" sz="2200" dirty="0"/>
            <a:t>Prevent Deadlock</a:t>
          </a:r>
          <a:endParaRPr lang="en-US" sz="2200" dirty="0"/>
        </a:p>
      </dgm:t>
    </dgm:pt>
    <dgm:pt modelId="{933BC3E5-7FBF-0D4A-A1CE-FBE646AA3425}" type="parTrans" cxnId="{C39E5184-A606-5B4B-A14A-22FF9454D929}">
      <dgm:prSet/>
      <dgm:spPr/>
      <dgm:t>
        <a:bodyPr/>
        <a:lstStyle/>
        <a:p>
          <a:endParaRPr lang="en-US"/>
        </a:p>
      </dgm:t>
    </dgm:pt>
    <dgm:pt modelId="{417CA3AF-5615-374B-A7CE-4199B5CAF923}" type="sibTrans" cxnId="{C39E5184-A606-5B4B-A14A-22FF9454D929}">
      <dgm:prSet/>
      <dgm:spPr/>
      <dgm:t>
        <a:bodyPr/>
        <a:lstStyle/>
        <a:p>
          <a:endParaRPr lang="en-US"/>
        </a:p>
      </dgm:t>
    </dgm:pt>
    <dgm:pt modelId="{0303975F-41A2-CD4A-95C6-B90AE9CCD0E8}">
      <dgm:prSet custT="1"/>
      <dgm:spPr/>
      <dgm:t>
        <a:bodyPr/>
        <a:lstStyle/>
        <a:p>
          <a:r>
            <a:rPr lang="en-NZ" sz="2000" dirty="0"/>
            <a:t>adopt a policy that eliminates one of the conditions</a:t>
          </a:r>
        </a:p>
      </dgm:t>
    </dgm:pt>
    <dgm:pt modelId="{36689625-B2F0-374D-B85C-B44134124316}" type="parTrans" cxnId="{9F189987-02CC-9B44-965E-29F038D88E14}">
      <dgm:prSet/>
      <dgm:spPr/>
      <dgm:t>
        <a:bodyPr/>
        <a:lstStyle/>
        <a:p>
          <a:endParaRPr lang="en-US"/>
        </a:p>
      </dgm:t>
    </dgm:pt>
    <dgm:pt modelId="{7039640A-098D-A140-AB94-48D72F4A0B7D}" type="sibTrans" cxnId="{9F189987-02CC-9B44-965E-29F038D88E14}">
      <dgm:prSet/>
      <dgm:spPr/>
      <dgm:t>
        <a:bodyPr/>
        <a:lstStyle/>
        <a:p>
          <a:endParaRPr lang="en-US"/>
        </a:p>
      </dgm:t>
    </dgm:pt>
    <dgm:pt modelId="{3631D0E9-8757-2143-A3AB-7D38666D66FE}">
      <dgm:prSet custT="1"/>
      <dgm:spPr/>
      <dgm:t>
        <a:bodyPr/>
        <a:lstStyle/>
        <a:p>
          <a:r>
            <a:rPr lang="en-NZ" sz="2200" dirty="0"/>
            <a:t>Avoid Deadlock</a:t>
          </a:r>
        </a:p>
      </dgm:t>
    </dgm:pt>
    <dgm:pt modelId="{A5F12154-15B7-BB4B-8432-98F256618CAF}" type="parTrans" cxnId="{D09E20C3-9620-2F4F-AD87-9F8C1EE6EA9A}">
      <dgm:prSet/>
      <dgm:spPr/>
      <dgm:t>
        <a:bodyPr/>
        <a:lstStyle/>
        <a:p>
          <a:endParaRPr lang="en-US"/>
        </a:p>
      </dgm:t>
    </dgm:pt>
    <dgm:pt modelId="{6FF3EE00-77BF-A44F-B2A8-0322AA87447F}" type="sibTrans" cxnId="{D09E20C3-9620-2F4F-AD87-9F8C1EE6EA9A}">
      <dgm:prSet/>
      <dgm:spPr/>
      <dgm:t>
        <a:bodyPr/>
        <a:lstStyle/>
        <a:p>
          <a:endParaRPr lang="en-US"/>
        </a:p>
      </dgm:t>
    </dgm:pt>
    <dgm:pt modelId="{E6054D81-C03C-0B42-885D-3F2A40AA5768}">
      <dgm:prSet custT="1"/>
      <dgm:spPr/>
      <dgm:t>
        <a:bodyPr/>
        <a:lstStyle/>
        <a:p>
          <a:r>
            <a:rPr lang="en-NZ" sz="2000" dirty="0"/>
            <a:t>make the appropriate dynamic choices based on the current state of resource allocation</a:t>
          </a:r>
        </a:p>
      </dgm:t>
    </dgm:pt>
    <dgm:pt modelId="{65684EB3-4483-874F-88F1-578F58EB676B}" type="parTrans" cxnId="{0CB6EC33-C134-B64C-98AB-FD79373F42CD}">
      <dgm:prSet/>
      <dgm:spPr/>
      <dgm:t>
        <a:bodyPr/>
        <a:lstStyle/>
        <a:p>
          <a:endParaRPr lang="en-US"/>
        </a:p>
      </dgm:t>
    </dgm:pt>
    <dgm:pt modelId="{2932F96E-393F-384A-BDA9-7EDC15706371}" type="sibTrans" cxnId="{0CB6EC33-C134-B64C-98AB-FD79373F42CD}">
      <dgm:prSet/>
      <dgm:spPr/>
      <dgm:t>
        <a:bodyPr/>
        <a:lstStyle/>
        <a:p>
          <a:endParaRPr lang="en-US"/>
        </a:p>
      </dgm:t>
    </dgm:pt>
    <dgm:pt modelId="{33A697D3-29B7-B746-8116-2FD7AD65033F}">
      <dgm:prSet custT="1"/>
      <dgm:spPr/>
      <dgm:t>
        <a:bodyPr/>
        <a:lstStyle/>
        <a:p>
          <a:r>
            <a:rPr lang="en-NZ" sz="2200" dirty="0"/>
            <a:t>Detect Deadlock</a:t>
          </a:r>
        </a:p>
      </dgm:t>
    </dgm:pt>
    <dgm:pt modelId="{0C0A163C-42D1-D04D-A3B4-9F5591432C99}" type="parTrans" cxnId="{A43B19B7-A505-334E-B2D6-8DA0AA07DEDF}">
      <dgm:prSet/>
      <dgm:spPr/>
      <dgm:t>
        <a:bodyPr/>
        <a:lstStyle/>
        <a:p>
          <a:endParaRPr lang="en-US"/>
        </a:p>
      </dgm:t>
    </dgm:pt>
    <dgm:pt modelId="{5D6161F5-E354-9D41-8B60-FF7FDFDF880D}" type="sibTrans" cxnId="{A43B19B7-A505-334E-B2D6-8DA0AA07DEDF}">
      <dgm:prSet/>
      <dgm:spPr/>
      <dgm:t>
        <a:bodyPr/>
        <a:lstStyle/>
        <a:p>
          <a:endParaRPr lang="en-US"/>
        </a:p>
      </dgm:t>
    </dgm:pt>
    <dgm:pt modelId="{1952EA18-C951-384E-BF02-1843609FED6D}">
      <dgm:prSet custT="1"/>
      <dgm:spPr/>
      <dgm:t>
        <a:bodyPr/>
        <a:lstStyle/>
        <a:p>
          <a:r>
            <a:rPr lang="en-NZ" sz="2000" dirty="0"/>
            <a:t>attempt to detect the presence of deadlock and take action to recover</a:t>
          </a:r>
        </a:p>
      </dgm:t>
    </dgm:pt>
    <dgm:pt modelId="{D56DE5A7-A57C-4442-A7FC-59B2E67ACA63}" type="parTrans" cxnId="{2ADE9E4D-385D-9C47-A2C1-3AC97DD06467}">
      <dgm:prSet/>
      <dgm:spPr/>
      <dgm:t>
        <a:bodyPr/>
        <a:lstStyle/>
        <a:p>
          <a:endParaRPr lang="en-US"/>
        </a:p>
      </dgm:t>
    </dgm:pt>
    <dgm:pt modelId="{6CD3FB62-6370-5C44-B004-FC80CC15B04D}" type="sibTrans" cxnId="{2ADE9E4D-385D-9C47-A2C1-3AC97DD06467}">
      <dgm:prSet/>
      <dgm:spPr/>
      <dgm:t>
        <a:bodyPr/>
        <a:lstStyle/>
        <a:p>
          <a:endParaRPr lang="en-US"/>
        </a:p>
      </dgm:t>
    </dgm:pt>
    <dgm:pt modelId="{369495E0-661A-D54E-9903-279BA6D5B61A}" type="pres">
      <dgm:prSet presAssocID="{ED7AD9D7-3B0E-AD4A-A751-1A9ABE56CAD3}" presName="linear" presStyleCnt="0">
        <dgm:presLayoutVars>
          <dgm:dir/>
          <dgm:animLvl val="lvl"/>
          <dgm:resizeHandles val="exact"/>
        </dgm:presLayoutVars>
      </dgm:prSet>
      <dgm:spPr/>
    </dgm:pt>
    <dgm:pt modelId="{222544F3-9B75-9A4C-BDF2-15649982E6B2}" type="pres">
      <dgm:prSet presAssocID="{B3519E38-63D0-C745-ACC8-EE804C95AC35}" presName="parentLin" presStyleCnt="0"/>
      <dgm:spPr/>
    </dgm:pt>
    <dgm:pt modelId="{004EC6A0-F9A7-2B40-8F10-9B1A82403FEC}" type="pres">
      <dgm:prSet presAssocID="{B3519E38-63D0-C745-ACC8-EE804C95AC35}" presName="parentLeftMargin" presStyleLbl="node1" presStyleIdx="0" presStyleCnt="3"/>
      <dgm:spPr/>
    </dgm:pt>
    <dgm:pt modelId="{C76E62B7-E6F6-F44C-BFF3-94CA42A82033}" type="pres">
      <dgm:prSet presAssocID="{B3519E38-63D0-C745-ACC8-EE804C95AC35}" presName="parentText" presStyleLbl="node1" presStyleIdx="0" presStyleCnt="3">
        <dgm:presLayoutVars>
          <dgm:chMax val="0"/>
          <dgm:bulletEnabled val="1"/>
        </dgm:presLayoutVars>
      </dgm:prSet>
      <dgm:spPr/>
    </dgm:pt>
    <dgm:pt modelId="{9CAA6DB2-947F-A446-A29D-6B64E75E96AE}" type="pres">
      <dgm:prSet presAssocID="{B3519E38-63D0-C745-ACC8-EE804C95AC35}" presName="negativeSpace" presStyleCnt="0"/>
      <dgm:spPr/>
    </dgm:pt>
    <dgm:pt modelId="{F2EF543C-883A-3143-B8FF-3427F8EB3AC7}" type="pres">
      <dgm:prSet presAssocID="{B3519E38-63D0-C745-ACC8-EE804C95AC35}" presName="childText" presStyleLbl="conFgAcc1" presStyleIdx="0" presStyleCnt="3">
        <dgm:presLayoutVars>
          <dgm:bulletEnabled val="1"/>
        </dgm:presLayoutVars>
      </dgm:prSet>
      <dgm:spPr/>
    </dgm:pt>
    <dgm:pt modelId="{433FAB19-4D8F-E14A-AA3C-2126FF391E3C}" type="pres">
      <dgm:prSet presAssocID="{417CA3AF-5615-374B-A7CE-4199B5CAF923}" presName="spaceBetweenRectangles" presStyleCnt="0"/>
      <dgm:spPr/>
    </dgm:pt>
    <dgm:pt modelId="{61DB5EC3-F57B-734B-BD88-C465051E0148}" type="pres">
      <dgm:prSet presAssocID="{3631D0E9-8757-2143-A3AB-7D38666D66FE}" presName="parentLin" presStyleCnt="0"/>
      <dgm:spPr/>
    </dgm:pt>
    <dgm:pt modelId="{1E1A844A-30CB-3D47-B18C-D310F061AFD1}" type="pres">
      <dgm:prSet presAssocID="{3631D0E9-8757-2143-A3AB-7D38666D66FE}" presName="parentLeftMargin" presStyleLbl="node1" presStyleIdx="0" presStyleCnt="3"/>
      <dgm:spPr/>
    </dgm:pt>
    <dgm:pt modelId="{9CC9D5C0-7055-5F44-9C06-CD7F32234211}" type="pres">
      <dgm:prSet presAssocID="{3631D0E9-8757-2143-A3AB-7D38666D66FE}" presName="parentText" presStyleLbl="node1" presStyleIdx="1" presStyleCnt="3">
        <dgm:presLayoutVars>
          <dgm:chMax val="0"/>
          <dgm:bulletEnabled val="1"/>
        </dgm:presLayoutVars>
      </dgm:prSet>
      <dgm:spPr/>
    </dgm:pt>
    <dgm:pt modelId="{E4515CF9-119D-C247-9B13-7F001A077510}" type="pres">
      <dgm:prSet presAssocID="{3631D0E9-8757-2143-A3AB-7D38666D66FE}" presName="negativeSpace" presStyleCnt="0"/>
      <dgm:spPr/>
    </dgm:pt>
    <dgm:pt modelId="{CA916DCC-847C-7B4D-8447-2804E95D8344}" type="pres">
      <dgm:prSet presAssocID="{3631D0E9-8757-2143-A3AB-7D38666D66FE}" presName="childText" presStyleLbl="conFgAcc1" presStyleIdx="1" presStyleCnt="3">
        <dgm:presLayoutVars>
          <dgm:bulletEnabled val="1"/>
        </dgm:presLayoutVars>
      </dgm:prSet>
      <dgm:spPr/>
    </dgm:pt>
    <dgm:pt modelId="{D8B4CE58-EFAD-6248-A9B4-1F5EB1C12E74}" type="pres">
      <dgm:prSet presAssocID="{6FF3EE00-77BF-A44F-B2A8-0322AA87447F}" presName="spaceBetweenRectangles" presStyleCnt="0"/>
      <dgm:spPr/>
    </dgm:pt>
    <dgm:pt modelId="{2C5335F6-4159-0949-A37D-6FBA3FC7FF55}" type="pres">
      <dgm:prSet presAssocID="{33A697D3-29B7-B746-8116-2FD7AD65033F}" presName="parentLin" presStyleCnt="0"/>
      <dgm:spPr/>
    </dgm:pt>
    <dgm:pt modelId="{BAC87AA5-5913-7B49-BD6C-DD4C287E9944}" type="pres">
      <dgm:prSet presAssocID="{33A697D3-29B7-B746-8116-2FD7AD65033F}" presName="parentLeftMargin" presStyleLbl="node1" presStyleIdx="1" presStyleCnt="3"/>
      <dgm:spPr/>
    </dgm:pt>
    <dgm:pt modelId="{B6B6CCBA-6755-1B42-93ED-C3B536073808}" type="pres">
      <dgm:prSet presAssocID="{33A697D3-29B7-B746-8116-2FD7AD65033F}" presName="parentText" presStyleLbl="node1" presStyleIdx="2" presStyleCnt="3">
        <dgm:presLayoutVars>
          <dgm:chMax val="0"/>
          <dgm:bulletEnabled val="1"/>
        </dgm:presLayoutVars>
      </dgm:prSet>
      <dgm:spPr/>
    </dgm:pt>
    <dgm:pt modelId="{6B261F5C-683B-AC47-A41E-0CD037E423BC}" type="pres">
      <dgm:prSet presAssocID="{33A697D3-29B7-B746-8116-2FD7AD65033F}" presName="negativeSpace" presStyleCnt="0"/>
      <dgm:spPr/>
    </dgm:pt>
    <dgm:pt modelId="{57643F7F-6EBC-A944-A76A-1EA714F7B29A}" type="pres">
      <dgm:prSet presAssocID="{33A697D3-29B7-B746-8116-2FD7AD65033F}" presName="childText" presStyleLbl="conFgAcc1" presStyleIdx="2" presStyleCnt="3">
        <dgm:presLayoutVars>
          <dgm:bulletEnabled val="1"/>
        </dgm:presLayoutVars>
      </dgm:prSet>
      <dgm:spPr/>
    </dgm:pt>
  </dgm:ptLst>
  <dgm:cxnLst>
    <dgm:cxn modelId="{9DF69D25-686A-EF46-BAE2-8F3554D650CF}" type="presOf" srcId="{0303975F-41A2-CD4A-95C6-B90AE9CCD0E8}" destId="{F2EF543C-883A-3143-B8FF-3427F8EB3AC7}" srcOrd="0" destOrd="0" presId="urn:microsoft.com/office/officeart/2005/8/layout/list1"/>
    <dgm:cxn modelId="{B080592E-A450-0F4D-B17A-FF45E715F2A5}" type="presOf" srcId="{B3519E38-63D0-C745-ACC8-EE804C95AC35}" destId="{004EC6A0-F9A7-2B40-8F10-9B1A82403FEC}" srcOrd="0" destOrd="0" presId="urn:microsoft.com/office/officeart/2005/8/layout/list1"/>
    <dgm:cxn modelId="{C4CA2230-3E58-ED4B-A07E-53FFD2CACD85}" type="presOf" srcId="{E6054D81-C03C-0B42-885D-3F2A40AA5768}" destId="{CA916DCC-847C-7B4D-8447-2804E95D8344}" srcOrd="0" destOrd="0" presId="urn:microsoft.com/office/officeart/2005/8/layout/list1"/>
    <dgm:cxn modelId="{0CB6EC33-C134-B64C-98AB-FD79373F42CD}" srcId="{3631D0E9-8757-2143-A3AB-7D38666D66FE}" destId="{E6054D81-C03C-0B42-885D-3F2A40AA5768}" srcOrd="0" destOrd="0" parTransId="{65684EB3-4483-874F-88F1-578F58EB676B}" sibTransId="{2932F96E-393F-384A-BDA9-7EDC15706371}"/>
    <dgm:cxn modelId="{323D4443-BC85-2B4D-8185-00BB68A7901E}" type="presOf" srcId="{33A697D3-29B7-B746-8116-2FD7AD65033F}" destId="{B6B6CCBA-6755-1B42-93ED-C3B536073808}" srcOrd="1" destOrd="0" presId="urn:microsoft.com/office/officeart/2005/8/layout/list1"/>
    <dgm:cxn modelId="{6D1F084C-7196-9849-82AA-E8C272CF2DA9}" type="presOf" srcId="{ED7AD9D7-3B0E-AD4A-A751-1A9ABE56CAD3}" destId="{369495E0-661A-D54E-9903-279BA6D5B61A}" srcOrd="0" destOrd="0" presId="urn:microsoft.com/office/officeart/2005/8/layout/list1"/>
    <dgm:cxn modelId="{2ADE9E4D-385D-9C47-A2C1-3AC97DD06467}" srcId="{33A697D3-29B7-B746-8116-2FD7AD65033F}" destId="{1952EA18-C951-384E-BF02-1843609FED6D}" srcOrd="0" destOrd="0" parTransId="{D56DE5A7-A57C-4442-A7FC-59B2E67ACA63}" sibTransId="{6CD3FB62-6370-5C44-B004-FC80CC15B04D}"/>
    <dgm:cxn modelId="{B1352B72-FC01-8A42-B90E-4579E20AFEC8}" type="presOf" srcId="{3631D0E9-8757-2143-A3AB-7D38666D66FE}" destId="{1E1A844A-30CB-3D47-B18C-D310F061AFD1}" srcOrd="0" destOrd="0" presId="urn:microsoft.com/office/officeart/2005/8/layout/list1"/>
    <dgm:cxn modelId="{C39E5184-A606-5B4B-A14A-22FF9454D929}" srcId="{ED7AD9D7-3B0E-AD4A-A751-1A9ABE56CAD3}" destId="{B3519E38-63D0-C745-ACC8-EE804C95AC35}" srcOrd="0" destOrd="0" parTransId="{933BC3E5-7FBF-0D4A-A1CE-FBE646AA3425}" sibTransId="{417CA3AF-5615-374B-A7CE-4199B5CAF923}"/>
    <dgm:cxn modelId="{9F189987-02CC-9B44-965E-29F038D88E14}" srcId="{B3519E38-63D0-C745-ACC8-EE804C95AC35}" destId="{0303975F-41A2-CD4A-95C6-B90AE9CCD0E8}" srcOrd="0" destOrd="0" parTransId="{36689625-B2F0-374D-B85C-B44134124316}" sibTransId="{7039640A-098D-A140-AB94-48D72F4A0B7D}"/>
    <dgm:cxn modelId="{F2DF239E-7974-9346-9044-9477AABF7378}" type="presOf" srcId="{3631D0E9-8757-2143-A3AB-7D38666D66FE}" destId="{9CC9D5C0-7055-5F44-9C06-CD7F32234211}" srcOrd="1" destOrd="0" presId="urn:microsoft.com/office/officeart/2005/8/layout/list1"/>
    <dgm:cxn modelId="{79400DAE-76C1-744C-B182-29C6564F5FBE}" type="presOf" srcId="{1952EA18-C951-384E-BF02-1843609FED6D}" destId="{57643F7F-6EBC-A944-A76A-1EA714F7B29A}" srcOrd="0" destOrd="0" presId="urn:microsoft.com/office/officeart/2005/8/layout/list1"/>
    <dgm:cxn modelId="{A43B19B7-A505-334E-B2D6-8DA0AA07DEDF}" srcId="{ED7AD9D7-3B0E-AD4A-A751-1A9ABE56CAD3}" destId="{33A697D3-29B7-B746-8116-2FD7AD65033F}" srcOrd="2" destOrd="0" parTransId="{0C0A163C-42D1-D04D-A3B4-9F5591432C99}" sibTransId="{5D6161F5-E354-9D41-8B60-FF7FDFDF880D}"/>
    <dgm:cxn modelId="{6F3E9FBC-B3A4-C54F-AE7D-F469B23297A5}" type="presOf" srcId="{B3519E38-63D0-C745-ACC8-EE804C95AC35}" destId="{C76E62B7-E6F6-F44C-BFF3-94CA42A82033}" srcOrd="1" destOrd="0" presId="urn:microsoft.com/office/officeart/2005/8/layout/list1"/>
    <dgm:cxn modelId="{D09E20C3-9620-2F4F-AD87-9F8C1EE6EA9A}" srcId="{ED7AD9D7-3B0E-AD4A-A751-1A9ABE56CAD3}" destId="{3631D0E9-8757-2143-A3AB-7D38666D66FE}" srcOrd="1" destOrd="0" parTransId="{A5F12154-15B7-BB4B-8432-98F256618CAF}" sibTransId="{6FF3EE00-77BF-A44F-B2A8-0322AA87447F}"/>
    <dgm:cxn modelId="{21F312F8-B22A-0342-A590-8BB77E186959}" type="presOf" srcId="{33A697D3-29B7-B746-8116-2FD7AD65033F}" destId="{BAC87AA5-5913-7B49-BD6C-DD4C287E9944}" srcOrd="0" destOrd="0" presId="urn:microsoft.com/office/officeart/2005/8/layout/list1"/>
    <dgm:cxn modelId="{9D30093A-49FD-EE40-995C-118BF7592BEC}" type="presParOf" srcId="{369495E0-661A-D54E-9903-279BA6D5B61A}" destId="{222544F3-9B75-9A4C-BDF2-15649982E6B2}" srcOrd="0" destOrd="0" presId="urn:microsoft.com/office/officeart/2005/8/layout/list1"/>
    <dgm:cxn modelId="{4A0B0C3F-8DB2-5847-AE7F-BB3752E445DA}" type="presParOf" srcId="{222544F3-9B75-9A4C-BDF2-15649982E6B2}" destId="{004EC6A0-F9A7-2B40-8F10-9B1A82403FEC}" srcOrd="0" destOrd="0" presId="urn:microsoft.com/office/officeart/2005/8/layout/list1"/>
    <dgm:cxn modelId="{A4049CF2-9A55-F449-BE3D-AD699D16F3C5}" type="presParOf" srcId="{222544F3-9B75-9A4C-BDF2-15649982E6B2}" destId="{C76E62B7-E6F6-F44C-BFF3-94CA42A82033}" srcOrd="1" destOrd="0" presId="urn:microsoft.com/office/officeart/2005/8/layout/list1"/>
    <dgm:cxn modelId="{6E40AE29-9449-D542-903D-5C36FC38752F}" type="presParOf" srcId="{369495E0-661A-D54E-9903-279BA6D5B61A}" destId="{9CAA6DB2-947F-A446-A29D-6B64E75E96AE}" srcOrd="1" destOrd="0" presId="urn:microsoft.com/office/officeart/2005/8/layout/list1"/>
    <dgm:cxn modelId="{489BEC54-F20F-5748-A2AC-F43D83B53CA5}" type="presParOf" srcId="{369495E0-661A-D54E-9903-279BA6D5B61A}" destId="{F2EF543C-883A-3143-B8FF-3427F8EB3AC7}" srcOrd="2" destOrd="0" presId="urn:microsoft.com/office/officeart/2005/8/layout/list1"/>
    <dgm:cxn modelId="{B31E3337-DCF4-C447-B230-F68F10FD4B3A}" type="presParOf" srcId="{369495E0-661A-D54E-9903-279BA6D5B61A}" destId="{433FAB19-4D8F-E14A-AA3C-2126FF391E3C}" srcOrd="3" destOrd="0" presId="urn:microsoft.com/office/officeart/2005/8/layout/list1"/>
    <dgm:cxn modelId="{5B1BEEC1-4ED7-1A4D-ABA0-374D6CAAA3FD}" type="presParOf" srcId="{369495E0-661A-D54E-9903-279BA6D5B61A}" destId="{61DB5EC3-F57B-734B-BD88-C465051E0148}" srcOrd="4" destOrd="0" presId="urn:microsoft.com/office/officeart/2005/8/layout/list1"/>
    <dgm:cxn modelId="{742BC711-858E-B44A-BCF0-F73EE39FD926}" type="presParOf" srcId="{61DB5EC3-F57B-734B-BD88-C465051E0148}" destId="{1E1A844A-30CB-3D47-B18C-D310F061AFD1}" srcOrd="0" destOrd="0" presId="urn:microsoft.com/office/officeart/2005/8/layout/list1"/>
    <dgm:cxn modelId="{C1AEEFF5-616E-9C4C-9B2B-B8C02D750512}" type="presParOf" srcId="{61DB5EC3-F57B-734B-BD88-C465051E0148}" destId="{9CC9D5C0-7055-5F44-9C06-CD7F32234211}" srcOrd="1" destOrd="0" presId="urn:microsoft.com/office/officeart/2005/8/layout/list1"/>
    <dgm:cxn modelId="{C4FA89A6-A181-DF4A-A760-BB3FA269555F}" type="presParOf" srcId="{369495E0-661A-D54E-9903-279BA6D5B61A}" destId="{E4515CF9-119D-C247-9B13-7F001A077510}" srcOrd="5" destOrd="0" presId="urn:microsoft.com/office/officeart/2005/8/layout/list1"/>
    <dgm:cxn modelId="{4E85D950-5104-1447-BC70-2CA3FE33A699}" type="presParOf" srcId="{369495E0-661A-D54E-9903-279BA6D5B61A}" destId="{CA916DCC-847C-7B4D-8447-2804E95D8344}" srcOrd="6" destOrd="0" presId="urn:microsoft.com/office/officeart/2005/8/layout/list1"/>
    <dgm:cxn modelId="{85A350D0-38EB-5347-AEC8-8390F6C4F0FB}" type="presParOf" srcId="{369495E0-661A-D54E-9903-279BA6D5B61A}" destId="{D8B4CE58-EFAD-6248-A9B4-1F5EB1C12E74}" srcOrd="7" destOrd="0" presId="urn:microsoft.com/office/officeart/2005/8/layout/list1"/>
    <dgm:cxn modelId="{E8B62E37-F4AF-2141-9691-4C353A651C2B}" type="presParOf" srcId="{369495E0-661A-D54E-9903-279BA6D5B61A}" destId="{2C5335F6-4159-0949-A37D-6FBA3FC7FF55}" srcOrd="8" destOrd="0" presId="urn:microsoft.com/office/officeart/2005/8/layout/list1"/>
    <dgm:cxn modelId="{B5C5370B-E4C5-714C-9E85-299F77B79EC2}" type="presParOf" srcId="{2C5335F6-4159-0949-A37D-6FBA3FC7FF55}" destId="{BAC87AA5-5913-7B49-BD6C-DD4C287E9944}" srcOrd="0" destOrd="0" presId="urn:microsoft.com/office/officeart/2005/8/layout/list1"/>
    <dgm:cxn modelId="{FFDCA9A0-0371-644E-AFE5-996949541B34}" type="presParOf" srcId="{2C5335F6-4159-0949-A37D-6FBA3FC7FF55}" destId="{B6B6CCBA-6755-1B42-93ED-C3B536073808}" srcOrd="1" destOrd="0" presId="urn:microsoft.com/office/officeart/2005/8/layout/list1"/>
    <dgm:cxn modelId="{3E8C0C62-5095-4340-816E-3B79D77B0022}" type="presParOf" srcId="{369495E0-661A-D54E-9903-279BA6D5B61A}" destId="{6B261F5C-683B-AC47-A41E-0CD037E423BC}" srcOrd="9" destOrd="0" presId="urn:microsoft.com/office/officeart/2005/8/layout/list1"/>
    <dgm:cxn modelId="{34D25125-A8F9-134D-A8D6-76A19670A091}" type="presParOf" srcId="{369495E0-661A-D54E-9903-279BA6D5B61A}" destId="{57643F7F-6EBC-A944-A76A-1EA714F7B29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9A291-1BBB-E142-A03E-1CF14D632E82}"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9FD4889-A857-9E49-BCCD-5C20CF4360D3}">
      <dgm:prSet phldrT="[Text]" custT="1"/>
      <dgm:spPr/>
      <dgm:t>
        <a:bodyPr/>
        <a:lstStyle/>
        <a:p>
          <a:r>
            <a:rPr lang="en-US" sz="3000" dirty="0"/>
            <a:t>Mutual Exclusion</a:t>
          </a:r>
        </a:p>
      </dgm:t>
    </dgm:pt>
    <dgm:pt modelId="{CA8C50E9-0D70-F94D-9284-5512391A9705}" type="parTrans" cxnId="{1389595F-9927-F140-B883-CBED9313F782}">
      <dgm:prSet/>
      <dgm:spPr/>
      <dgm:t>
        <a:bodyPr/>
        <a:lstStyle/>
        <a:p>
          <a:endParaRPr lang="en-US"/>
        </a:p>
      </dgm:t>
    </dgm:pt>
    <dgm:pt modelId="{CB15B6DE-EBE2-6E4D-92CC-C792A3BF5F11}" type="sibTrans" cxnId="{1389595F-9927-F140-B883-CBED9313F782}">
      <dgm:prSet/>
      <dgm:spPr/>
      <dgm:t>
        <a:bodyPr/>
        <a:lstStyle/>
        <a:p>
          <a:endParaRPr lang="en-US"/>
        </a:p>
      </dgm:t>
    </dgm:pt>
    <dgm:pt modelId="{0E3BFD0E-CA45-2B4D-AF18-959345078E41}">
      <dgm:prSet custT="1"/>
      <dgm:spPr/>
      <dgm:t>
        <a:bodyPr/>
        <a:lstStyle/>
        <a:p>
          <a:r>
            <a:rPr lang="en-US" sz="2000" dirty="0"/>
            <a:t>if access to a resource requires mutual exclusion then it must be supported by the OS</a:t>
          </a:r>
        </a:p>
      </dgm:t>
    </dgm:pt>
    <dgm:pt modelId="{1D477BAD-E25D-E045-9F4B-D148C5A3AF18}" type="parTrans" cxnId="{15697879-4AE8-E642-A677-251D8A74442E}">
      <dgm:prSet/>
      <dgm:spPr/>
      <dgm:t>
        <a:bodyPr/>
        <a:lstStyle/>
        <a:p>
          <a:endParaRPr lang="en-US" dirty="0"/>
        </a:p>
      </dgm:t>
    </dgm:pt>
    <dgm:pt modelId="{8BD52DFB-B64E-DF4B-897C-35DF474845E6}" type="sibTrans" cxnId="{15697879-4AE8-E642-A677-251D8A74442E}">
      <dgm:prSet/>
      <dgm:spPr/>
      <dgm:t>
        <a:bodyPr/>
        <a:lstStyle/>
        <a:p>
          <a:endParaRPr lang="en-US"/>
        </a:p>
      </dgm:t>
    </dgm:pt>
    <dgm:pt modelId="{DDA4127B-9362-6D4C-ACCC-00F7DD8B845D}">
      <dgm:prSet custT="1"/>
      <dgm:spPr/>
      <dgm:t>
        <a:bodyPr/>
        <a:lstStyle/>
        <a:p>
          <a:r>
            <a:rPr lang="en-US" sz="3000" dirty="0"/>
            <a:t>Hold and Wait</a:t>
          </a:r>
        </a:p>
      </dgm:t>
    </dgm:pt>
    <dgm:pt modelId="{C227E93E-7936-1B4B-BAB8-7B23A17C6507}" type="parTrans" cxnId="{E74054D5-3068-684A-A8CA-5F77D1646DD1}">
      <dgm:prSet/>
      <dgm:spPr/>
      <dgm:t>
        <a:bodyPr/>
        <a:lstStyle/>
        <a:p>
          <a:endParaRPr lang="en-US"/>
        </a:p>
      </dgm:t>
    </dgm:pt>
    <dgm:pt modelId="{38B749B8-B0C5-6B4E-B6CC-B9BF7F843024}" type="sibTrans" cxnId="{E74054D5-3068-684A-A8CA-5F77D1646DD1}">
      <dgm:prSet/>
      <dgm:spPr/>
      <dgm:t>
        <a:bodyPr/>
        <a:lstStyle/>
        <a:p>
          <a:endParaRPr lang="en-US"/>
        </a:p>
      </dgm:t>
    </dgm:pt>
    <dgm:pt modelId="{B84F91DA-5307-B845-8836-509C6A2AEFB2}">
      <dgm:prSet custT="1"/>
      <dgm:spPr/>
      <dgm:t>
        <a:bodyPr/>
        <a:lstStyle/>
        <a:p>
          <a:r>
            <a:rPr lang="en-US" sz="2000" dirty="0"/>
            <a:t>require that a process request all of its required resources at one time and blocking the process until all requests can be granted simultaneously</a:t>
          </a:r>
        </a:p>
      </dgm:t>
    </dgm:pt>
    <dgm:pt modelId="{235DB11C-76D5-FB49-8ECA-14FACE1EB926}" type="parTrans" cxnId="{E0F65E9E-7115-F646-9AE6-48DD925A505D}">
      <dgm:prSet/>
      <dgm:spPr/>
      <dgm:t>
        <a:bodyPr/>
        <a:lstStyle/>
        <a:p>
          <a:endParaRPr lang="en-US" dirty="0"/>
        </a:p>
      </dgm:t>
    </dgm:pt>
    <dgm:pt modelId="{62301719-FDD7-2B46-9C1E-86DE9BCAF484}" type="sibTrans" cxnId="{E0F65E9E-7115-F646-9AE6-48DD925A505D}">
      <dgm:prSet/>
      <dgm:spPr/>
      <dgm:t>
        <a:bodyPr/>
        <a:lstStyle/>
        <a:p>
          <a:endParaRPr lang="en-US"/>
        </a:p>
      </dgm:t>
    </dgm:pt>
    <dgm:pt modelId="{9E20200B-BDEC-584A-AE68-9E2949419DE0}" type="pres">
      <dgm:prSet presAssocID="{A119A291-1BBB-E142-A03E-1CF14D632E82}" presName="diagram" presStyleCnt="0">
        <dgm:presLayoutVars>
          <dgm:chPref val="1"/>
          <dgm:dir/>
          <dgm:animOne val="branch"/>
          <dgm:animLvl val="lvl"/>
          <dgm:resizeHandles/>
        </dgm:presLayoutVars>
      </dgm:prSet>
      <dgm:spPr/>
    </dgm:pt>
    <dgm:pt modelId="{F4C5D177-745F-1A40-9B41-8744921058B6}" type="pres">
      <dgm:prSet presAssocID="{59FD4889-A857-9E49-BCCD-5C20CF4360D3}" presName="root" presStyleCnt="0"/>
      <dgm:spPr/>
    </dgm:pt>
    <dgm:pt modelId="{3A905F58-43A6-B142-A6A3-7CAD0FF59C4C}" type="pres">
      <dgm:prSet presAssocID="{59FD4889-A857-9E49-BCCD-5C20CF4360D3}" presName="rootComposite" presStyleCnt="0"/>
      <dgm:spPr/>
    </dgm:pt>
    <dgm:pt modelId="{12FF2B9D-26D2-A44F-9E18-FDC677BD1D09}" type="pres">
      <dgm:prSet presAssocID="{59FD4889-A857-9E49-BCCD-5C20CF4360D3}" presName="rootText" presStyleLbl="node1" presStyleIdx="0" presStyleCnt="2"/>
      <dgm:spPr/>
    </dgm:pt>
    <dgm:pt modelId="{C53B0DB4-A3BE-834A-AD14-3FA89BAF9B6A}" type="pres">
      <dgm:prSet presAssocID="{59FD4889-A857-9E49-BCCD-5C20CF4360D3}" presName="rootConnector" presStyleLbl="node1" presStyleIdx="0" presStyleCnt="2"/>
      <dgm:spPr/>
    </dgm:pt>
    <dgm:pt modelId="{ED7ED8AD-8D49-794D-802A-0F87DEE2DA81}" type="pres">
      <dgm:prSet presAssocID="{59FD4889-A857-9E49-BCCD-5C20CF4360D3}" presName="childShape" presStyleCnt="0"/>
      <dgm:spPr/>
    </dgm:pt>
    <dgm:pt modelId="{60F002DE-5B92-314F-B8EB-59BEC6FCAD53}" type="pres">
      <dgm:prSet presAssocID="{1D477BAD-E25D-E045-9F4B-D148C5A3AF18}" presName="Name13" presStyleLbl="parChTrans1D2" presStyleIdx="0" presStyleCnt="2"/>
      <dgm:spPr/>
    </dgm:pt>
    <dgm:pt modelId="{37630BD2-C147-434D-9AE2-A781C2BD8B3D}" type="pres">
      <dgm:prSet presAssocID="{0E3BFD0E-CA45-2B4D-AF18-959345078E41}" presName="childText" presStyleLbl="bgAcc1" presStyleIdx="0" presStyleCnt="2">
        <dgm:presLayoutVars>
          <dgm:bulletEnabled val="1"/>
        </dgm:presLayoutVars>
      </dgm:prSet>
      <dgm:spPr/>
    </dgm:pt>
    <dgm:pt modelId="{DE815D5E-F14E-A04B-A578-B509F8B7EE08}" type="pres">
      <dgm:prSet presAssocID="{DDA4127B-9362-6D4C-ACCC-00F7DD8B845D}" presName="root" presStyleCnt="0"/>
      <dgm:spPr/>
    </dgm:pt>
    <dgm:pt modelId="{2E48A3B0-5CE4-A440-B011-2DFAC4B3D4FC}" type="pres">
      <dgm:prSet presAssocID="{DDA4127B-9362-6D4C-ACCC-00F7DD8B845D}" presName="rootComposite" presStyleCnt="0"/>
      <dgm:spPr/>
    </dgm:pt>
    <dgm:pt modelId="{F0B0B8F8-69E5-5349-82BB-435D76CEDD77}" type="pres">
      <dgm:prSet presAssocID="{DDA4127B-9362-6D4C-ACCC-00F7DD8B845D}" presName="rootText" presStyleLbl="node1" presStyleIdx="1" presStyleCnt="2"/>
      <dgm:spPr/>
    </dgm:pt>
    <dgm:pt modelId="{281B9D59-CF02-654A-AF7E-03E996300BBC}" type="pres">
      <dgm:prSet presAssocID="{DDA4127B-9362-6D4C-ACCC-00F7DD8B845D}" presName="rootConnector" presStyleLbl="node1" presStyleIdx="1" presStyleCnt="2"/>
      <dgm:spPr/>
    </dgm:pt>
    <dgm:pt modelId="{11860993-9DFE-464F-AC3E-D4DFFA9EA3C6}" type="pres">
      <dgm:prSet presAssocID="{DDA4127B-9362-6D4C-ACCC-00F7DD8B845D}" presName="childShape" presStyleCnt="0"/>
      <dgm:spPr/>
    </dgm:pt>
    <dgm:pt modelId="{5E003098-C1CA-7547-973E-268F1C53ECA3}" type="pres">
      <dgm:prSet presAssocID="{235DB11C-76D5-FB49-8ECA-14FACE1EB926}" presName="Name13" presStyleLbl="parChTrans1D2" presStyleIdx="1" presStyleCnt="2"/>
      <dgm:spPr/>
    </dgm:pt>
    <dgm:pt modelId="{A4ACE6A4-5292-684B-BADA-4484BB0C4C6D}" type="pres">
      <dgm:prSet presAssocID="{B84F91DA-5307-B845-8836-509C6A2AEFB2}" presName="childText" presStyleLbl="bgAcc1" presStyleIdx="1" presStyleCnt="2" custScaleX="108745" custScaleY="158059">
        <dgm:presLayoutVars>
          <dgm:bulletEnabled val="1"/>
        </dgm:presLayoutVars>
      </dgm:prSet>
      <dgm:spPr/>
    </dgm:pt>
  </dgm:ptLst>
  <dgm:cxnLst>
    <dgm:cxn modelId="{7DA5220F-8A58-1D4C-AD96-39DC1A8393B4}" type="presOf" srcId="{59FD4889-A857-9E49-BCCD-5C20CF4360D3}" destId="{C53B0DB4-A3BE-834A-AD14-3FA89BAF9B6A}" srcOrd="1" destOrd="0" presId="urn:microsoft.com/office/officeart/2005/8/layout/hierarchy3"/>
    <dgm:cxn modelId="{75DD0C1D-FC41-8741-8081-05860B99CA7A}" type="presOf" srcId="{0E3BFD0E-CA45-2B4D-AF18-959345078E41}" destId="{37630BD2-C147-434D-9AE2-A781C2BD8B3D}" srcOrd="0" destOrd="0" presId="urn:microsoft.com/office/officeart/2005/8/layout/hierarchy3"/>
    <dgm:cxn modelId="{949DC736-CD59-E445-918A-47D559EB25FD}" type="presOf" srcId="{59FD4889-A857-9E49-BCCD-5C20CF4360D3}" destId="{12FF2B9D-26D2-A44F-9E18-FDC677BD1D09}" srcOrd="0" destOrd="0" presId="urn:microsoft.com/office/officeart/2005/8/layout/hierarchy3"/>
    <dgm:cxn modelId="{1389595F-9927-F140-B883-CBED9313F782}" srcId="{A119A291-1BBB-E142-A03E-1CF14D632E82}" destId="{59FD4889-A857-9E49-BCCD-5C20CF4360D3}" srcOrd="0" destOrd="0" parTransId="{CA8C50E9-0D70-F94D-9284-5512391A9705}" sibTransId="{CB15B6DE-EBE2-6E4D-92CC-C792A3BF5F11}"/>
    <dgm:cxn modelId="{312D5343-51C1-944B-B789-7569E7F580A0}" type="presOf" srcId="{1D477BAD-E25D-E045-9F4B-D148C5A3AF18}" destId="{60F002DE-5B92-314F-B8EB-59BEC6FCAD53}" srcOrd="0" destOrd="0" presId="urn:microsoft.com/office/officeart/2005/8/layout/hierarchy3"/>
    <dgm:cxn modelId="{15697879-4AE8-E642-A677-251D8A74442E}" srcId="{59FD4889-A857-9E49-BCCD-5C20CF4360D3}" destId="{0E3BFD0E-CA45-2B4D-AF18-959345078E41}" srcOrd="0" destOrd="0" parTransId="{1D477BAD-E25D-E045-9F4B-D148C5A3AF18}" sibTransId="{8BD52DFB-B64E-DF4B-897C-35DF474845E6}"/>
    <dgm:cxn modelId="{7C82697B-C123-D844-BB26-F05E14DB5C1B}" type="presOf" srcId="{DDA4127B-9362-6D4C-ACCC-00F7DD8B845D}" destId="{281B9D59-CF02-654A-AF7E-03E996300BBC}" srcOrd="1" destOrd="0" presId="urn:microsoft.com/office/officeart/2005/8/layout/hierarchy3"/>
    <dgm:cxn modelId="{E0F65E9E-7115-F646-9AE6-48DD925A505D}" srcId="{DDA4127B-9362-6D4C-ACCC-00F7DD8B845D}" destId="{B84F91DA-5307-B845-8836-509C6A2AEFB2}" srcOrd="0" destOrd="0" parTransId="{235DB11C-76D5-FB49-8ECA-14FACE1EB926}" sibTransId="{62301719-FDD7-2B46-9C1E-86DE9BCAF484}"/>
    <dgm:cxn modelId="{E2A04AA0-340C-B147-903F-6AAC767F25E6}" type="presOf" srcId="{DDA4127B-9362-6D4C-ACCC-00F7DD8B845D}" destId="{F0B0B8F8-69E5-5349-82BB-435D76CEDD77}" srcOrd="0" destOrd="0" presId="urn:microsoft.com/office/officeart/2005/8/layout/hierarchy3"/>
    <dgm:cxn modelId="{FACC5AB7-3A72-BE41-A1A5-1722C13F648B}" type="presOf" srcId="{A119A291-1BBB-E142-A03E-1CF14D632E82}" destId="{9E20200B-BDEC-584A-AE68-9E2949419DE0}" srcOrd="0" destOrd="0" presId="urn:microsoft.com/office/officeart/2005/8/layout/hierarchy3"/>
    <dgm:cxn modelId="{E74054D5-3068-684A-A8CA-5F77D1646DD1}" srcId="{A119A291-1BBB-E142-A03E-1CF14D632E82}" destId="{DDA4127B-9362-6D4C-ACCC-00F7DD8B845D}" srcOrd="1" destOrd="0" parTransId="{C227E93E-7936-1B4B-BAB8-7B23A17C6507}" sibTransId="{38B749B8-B0C5-6B4E-B6CC-B9BF7F843024}"/>
    <dgm:cxn modelId="{E9FF2DF0-4D99-C748-9A94-D0A2DF567EB5}" type="presOf" srcId="{B84F91DA-5307-B845-8836-509C6A2AEFB2}" destId="{A4ACE6A4-5292-684B-BADA-4484BB0C4C6D}" srcOrd="0" destOrd="0" presId="urn:microsoft.com/office/officeart/2005/8/layout/hierarchy3"/>
    <dgm:cxn modelId="{85B5BFF0-30B2-EA4E-8256-686E7750A64D}" type="presOf" srcId="{235DB11C-76D5-FB49-8ECA-14FACE1EB926}" destId="{5E003098-C1CA-7547-973E-268F1C53ECA3}" srcOrd="0" destOrd="0" presId="urn:microsoft.com/office/officeart/2005/8/layout/hierarchy3"/>
    <dgm:cxn modelId="{90B5603F-E6E4-5F48-B8AC-C05DB1866690}" type="presParOf" srcId="{9E20200B-BDEC-584A-AE68-9E2949419DE0}" destId="{F4C5D177-745F-1A40-9B41-8744921058B6}" srcOrd="0" destOrd="0" presId="urn:microsoft.com/office/officeart/2005/8/layout/hierarchy3"/>
    <dgm:cxn modelId="{C97F5258-9D63-B145-A46F-113213180198}" type="presParOf" srcId="{F4C5D177-745F-1A40-9B41-8744921058B6}" destId="{3A905F58-43A6-B142-A6A3-7CAD0FF59C4C}" srcOrd="0" destOrd="0" presId="urn:microsoft.com/office/officeart/2005/8/layout/hierarchy3"/>
    <dgm:cxn modelId="{9B416D6C-7F34-9645-8AE5-242162C2EC9B}" type="presParOf" srcId="{3A905F58-43A6-B142-A6A3-7CAD0FF59C4C}" destId="{12FF2B9D-26D2-A44F-9E18-FDC677BD1D09}" srcOrd="0" destOrd="0" presId="urn:microsoft.com/office/officeart/2005/8/layout/hierarchy3"/>
    <dgm:cxn modelId="{A8BDE643-E1A2-A842-9DE6-7FBC46405AE4}" type="presParOf" srcId="{3A905F58-43A6-B142-A6A3-7CAD0FF59C4C}" destId="{C53B0DB4-A3BE-834A-AD14-3FA89BAF9B6A}" srcOrd="1" destOrd="0" presId="urn:microsoft.com/office/officeart/2005/8/layout/hierarchy3"/>
    <dgm:cxn modelId="{89865BD1-0471-2B4C-9421-0228AE02F91B}" type="presParOf" srcId="{F4C5D177-745F-1A40-9B41-8744921058B6}" destId="{ED7ED8AD-8D49-794D-802A-0F87DEE2DA81}" srcOrd="1" destOrd="0" presId="urn:microsoft.com/office/officeart/2005/8/layout/hierarchy3"/>
    <dgm:cxn modelId="{51FB8813-EA20-444D-9A43-010643ADF9A3}" type="presParOf" srcId="{ED7ED8AD-8D49-794D-802A-0F87DEE2DA81}" destId="{60F002DE-5B92-314F-B8EB-59BEC6FCAD53}" srcOrd="0" destOrd="0" presId="urn:microsoft.com/office/officeart/2005/8/layout/hierarchy3"/>
    <dgm:cxn modelId="{4ACC95A3-058E-C844-9CBB-3E6449A28CA6}" type="presParOf" srcId="{ED7ED8AD-8D49-794D-802A-0F87DEE2DA81}" destId="{37630BD2-C147-434D-9AE2-A781C2BD8B3D}" srcOrd="1" destOrd="0" presId="urn:microsoft.com/office/officeart/2005/8/layout/hierarchy3"/>
    <dgm:cxn modelId="{A140C082-42B7-BE4D-8445-3F02714D185E}" type="presParOf" srcId="{9E20200B-BDEC-584A-AE68-9E2949419DE0}" destId="{DE815D5E-F14E-A04B-A578-B509F8B7EE08}" srcOrd="1" destOrd="0" presId="urn:microsoft.com/office/officeart/2005/8/layout/hierarchy3"/>
    <dgm:cxn modelId="{1CDCF394-64E6-6949-B72D-CD1BCE64A5B5}" type="presParOf" srcId="{DE815D5E-F14E-A04B-A578-B509F8B7EE08}" destId="{2E48A3B0-5CE4-A440-B011-2DFAC4B3D4FC}" srcOrd="0" destOrd="0" presId="urn:microsoft.com/office/officeart/2005/8/layout/hierarchy3"/>
    <dgm:cxn modelId="{9502E679-0F04-2947-91F9-F5D58127AFAE}" type="presParOf" srcId="{2E48A3B0-5CE4-A440-B011-2DFAC4B3D4FC}" destId="{F0B0B8F8-69E5-5349-82BB-435D76CEDD77}" srcOrd="0" destOrd="0" presId="urn:microsoft.com/office/officeart/2005/8/layout/hierarchy3"/>
    <dgm:cxn modelId="{58626D98-D12C-DA49-AE63-2AF9D587862F}" type="presParOf" srcId="{2E48A3B0-5CE4-A440-B011-2DFAC4B3D4FC}" destId="{281B9D59-CF02-654A-AF7E-03E996300BBC}" srcOrd="1" destOrd="0" presId="urn:microsoft.com/office/officeart/2005/8/layout/hierarchy3"/>
    <dgm:cxn modelId="{F21EEBCD-4121-E349-B4DD-4B1FA9931D9A}" type="presParOf" srcId="{DE815D5E-F14E-A04B-A578-B509F8B7EE08}" destId="{11860993-9DFE-464F-AC3E-D4DFFA9EA3C6}" srcOrd="1" destOrd="0" presId="urn:microsoft.com/office/officeart/2005/8/layout/hierarchy3"/>
    <dgm:cxn modelId="{F014F57A-F536-F648-8539-11CB17868DA5}" type="presParOf" srcId="{11860993-9DFE-464F-AC3E-D4DFFA9EA3C6}" destId="{5E003098-C1CA-7547-973E-268F1C53ECA3}" srcOrd="0" destOrd="0" presId="urn:microsoft.com/office/officeart/2005/8/layout/hierarchy3"/>
    <dgm:cxn modelId="{331BE923-687A-B647-B7DD-14CFE41C82D9}" type="presParOf" srcId="{11860993-9DFE-464F-AC3E-D4DFFA9EA3C6}" destId="{A4ACE6A4-5292-684B-BADA-4484BB0C4C6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57F3D1-00E5-A844-9B9B-E8949A19C561}"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3729A948-E60F-B544-8E88-22E92FB36AFB}">
      <dgm:prSet phldrT="[Text]" custT="1"/>
      <dgm:spPr>
        <a:solidFill>
          <a:schemeClr val="accent5">
            <a:lumMod val="75000"/>
            <a:alpha val="76000"/>
          </a:schemeClr>
        </a:solidFill>
      </dgm:spPr>
      <dgm:t>
        <a:bodyPr/>
        <a:lstStyle/>
        <a:p>
          <a:r>
            <a:rPr lang="en-US" sz="2600" dirty="0"/>
            <a:t>Deadlock Avoidance</a:t>
          </a:r>
        </a:p>
      </dgm:t>
    </dgm:pt>
    <dgm:pt modelId="{1C56D178-35F1-AA4C-AB32-A81B70A68A80}" type="parTrans" cxnId="{95A57133-729E-6449-AE42-9094B8E404E8}">
      <dgm:prSet/>
      <dgm:spPr/>
      <dgm:t>
        <a:bodyPr/>
        <a:lstStyle/>
        <a:p>
          <a:endParaRPr lang="en-US"/>
        </a:p>
      </dgm:t>
    </dgm:pt>
    <dgm:pt modelId="{D4B67213-9F0E-A149-9486-D0161B0E714B}" type="sibTrans" cxnId="{95A57133-729E-6449-AE42-9094B8E404E8}">
      <dgm:prSet/>
      <dgm:spPr/>
      <dgm:t>
        <a:bodyPr/>
        <a:lstStyle/>
        <a:p>
          <a:endParaRPr lang="en-US"/>
        </a:p>
      </dgm:t>
    </dgm:pt>
    <dgm:pt modelId="{F062EC3C-6EFC-E549-B0A6-36A5EF2F31B8}">
      <dgm:prSet phldrT="[Text]" custT="1"/>
      <dgm:spPr/>
      <dgm:t>
        <a:bodyPr/>
        <a:lstStyle/>
        <a:p>
          <a:r>
            <a:rPr lang="en-US" sz="2200" b="1" dirty="0"/>
            <a:t>Process Initiation Denial</a:t>
          </a:r>
        </a:p>
      </dgm:t>
    </dgm:pt>
    <dgm:pt modelId="{C3196ED2-479E-7141-93AC-F6A89FA2C6ED}" type="parTrans" cxnId="{365D9A90-0310-664C-957B-92412EC2F4DE}">
      <dgm:prSet/>
      <dgm:spPr/>
      <dgm:t>
        <a:bodyPr/>
        <a:lstStyle/>
        <a:p>
          <a:endParaRPr lang="en-US"/>
        </a:p>
      </dgm:t>
    </dgm:pt>
    <dgm:pt modelId="{E2889486-61D9-7E4B-AF3C-E41B87D58131}" type="sibTrans" cxnId="{365D9A90-0310-664C-957B-92412EC2F4DE}">
      <dgm:prSet/>
      <dgm:spPr/>
      <dgm:t>
        <a:bodyPr/>
        <a:lstStyle/>
        <a:p>
          <a:endParaRPr lang="en-US"/>
        </a:p>
      </dgm:t>
    </dgm:pt>
    <dgm:pt modelId="{58D67F14-4061-DE48-85BD-34BBC8A13C18}">
      <dgm:prSet phldrT="[Text]" custT="1"/>
      <dgm:spPr/>
      <dgm:t>
        <a:bodyPr/>
        <a:lstStyle/>
        <a:p>
          <a:r>
            <a:rPr lang="en-US" sz="2200" b="1" dirty="0"/>
            <a:t>Resource Allocation Denial</a:t>
          </a:r>
        </a:p>
      </dgm:t>
    </dgm:pt>
    <dgm:pt modelId="{B5FA1B05-BE5A-B048-B56B-8D581D15F0E3}" type="parTrans" cxnId="{F29EA5CE-4F67-0241-9A91-EFEEDE3432A4}">
      <dgm:prSet/>
      <dgm:spPr/>
      <dgm:t>
        <a:bodyPr/>
        <a:lstStyle/>
        <a:p>
          <a:endParaRPr lang="en-US"/>
        </a:p>
      </dgm:t>
    </dgm:pt>
    <dgm:pt modelId="{5747ED66-9B3C-4145-936F-DB7D4A95957F}" type="sibTrans" cxnId="{F29EA5CE-4F67-0241-9A91-EFEEDE3432A4}">
      <dgm:prSet/>
      <dgm:spPr/>
      <dgm:t>
        <a:bodyPr/>
        <a:lstStyle/>
        <a:p>
          <a:endParaRPr lang="en-US"/>
        </a:p>
      </dgm:t>
    </dgm:pt>
    <dgm:pt modelId="{F6D919FA-8043-1648-9435-3B044C874DF4}">
      <dgm:prSet custT="1"/>
      <dgm:spPr/>
      <dgm:t>
        <a:bodyPr/>
        <a:lstStyle/>
        <a:p>
          <a:r>
            <a:rPr lang="en-US" sz="1800" dirty="0"/>
            <a:t>do not start a process if its demands might lead to deadlock</a:t>
          </a:r>
        </a:p>
      </dgm:t>
    </dgm:pt>
    <dgm:pt modelId="{34BBCD0B-09C0-5C40-985D-722C6A8B8D4A}" type="parTrans" cxnId="{12064706-20F2-D544-AD8A-354D74175A74}">
      <dgm:prSet/>
      <dgm:spPr/>
      <dgm:t>
        <a:bodyPr/>
        <a:lstStyle/>
        <a:p>
          <a:endParaRPr lang="en-US"/>
        </a:p>
      </dgm:t>
    </dgm:pt>
    <dgm:pt modelId="{1BEA73A2-B2F5-744E-A0A4-92D6B3CBFC0C}" type="sibTrans" cxnId="{12064706-20F2-D544-AD8A-354D74175A74}">
      <dgm:prSet/>
      <dgm:spPr/>
      <dgm:t>
        <a:bodyPr/>
        <a:lstStyle/>
        <a:p>
          <a:endParaRPr lang="en-US"/>
        </a:p>
      </dgm:t>
    </dgm:pt>
    <dgm:pt modelId="{7DCF3586-AFD8-8F4A-B7BD-6F0866B52735}">
      <dgm:prSet custT="1"/>
      <dgm:spPr/>
      <dgm:t>
        <a:bodyPr/>
        <a:lstStyle/>
        <a:p>
          <a:r>
            <a:rPr lang="en-US" sz="1800" dirty="0"/>
            <a:t>do not grant an incremental resource request to a process if this allocation might lead to deadlock</a:t>
          </a:r>
        </a:p>
      </dgm:t>
    </dgm:pt>
    <dgm:pt modelId="{B7BE8777-84B3-E143-A280-3211AF91B6DD}" type="parTrans" cxnId="{7D626A3E-19C6-2A40-A03A-A04A860F1287}">
      <dgm:prSet/>
      <dgm:spPr/>
      <dgm:t>
        <a:bodyPr/>
        <a:lstStyle/>
        <a:p>
          <a:endParaRPr lang="en-US"/>
        </a:p>
      </dgm:t>
    </dgm:pt>
    <dgm:pt modelId="{5C6E8599-4CCA-8A4F-B7DB-D7B260D92DE7}" type="sibTrans" cxnId="{7D626A3E-19C6-2A40-A03A-A04A860F1287}">
      <dgm:prSet/>
      <dgm:spPr/>
      <dgm:t>
        <a:bodyPr/>
        <a:lstStyle/>
        <a:p>
          <a:endParaRPr lang="en-US"/>
        </a:p>
      </dgm:t>
    </dgm:pt>
    <dgm:pt modelId="{BD37C29E-7B23-4A4E-A1DC-E66BDFE0426D}" type="pres">
      <dgm:prSet presAssocID="{8157F3D1-00E5-A844-9B9B-E8949A19C561}" presName="cycle" presStyleCnt="0">
        <dgm:presLayoutVars>
          <dgm:chMax val="1"/>
          <dgm:dir/>
          <dgm:animLvl val="ctr"/>
          <dgm:resizeHandles val="exact"/>
        </dgm:presLayoutVars>
      </dgm:prSet>
      <dgm:spPr/>
    </dgm:pt>
    <dgm:pt modelId="{33750716-0DAC-BC40-8E79-75B3BD9B9C84}" type="pres">
      <dgm:prSet presAssocID="{3729A948-E60F-B544-8E88-22E92FB36AFB}" presName="centerShape" presStyleLbl="node0" presStyleIdx="0" presStyleCnt="1" custScaleX="176560" custScaleY="139158" custLinFactNeighborX="3522" custLinFactNeighborY="-28132"/>
      <dgm:spPr/>
    </dgm:pt>
    <dgm:pt modelId="{4E01D2EE-6258-AD44-9D8B-05B084D8A730}" type="pres">
      <dgm:prSet presAssocID="{C3196ED2-479E-7141-93AC-F6A89FA2C6ED}" presName="Name9" presStyleLbl="parChTrans1D2" presStyleIdx="0" presStyleCnt="2"/>
      <dgm:spPr/>
    </dgm:pt>
    <dgm:pt modelId="{B6E620A8-3870-184F-A4DF-FE9D56D0980F}" type="pres">
      <dgm:prSet presAssocID="{C3196ED2-479E-7141-93AC-F6A89FA2C6ED}" presName="connTx" presStyleLbl="parChTrans1D2" presStyleIdx="0" presStyleCnt="2"/>
      <dgm:spPr/>
    </dgm:pt>
    <dgm:pt modelId="{79B14E63-805C-DE41-B89C-2B3688158754}" type="pres">
      <dgm:prSet presAssocID="{F062EC3C-6EFC-E549-B0A6-36A5EF2F31B8}" presName="node" presStyleLbl="node1" presStyleIdx="0" presStyleCnt="2" custScaleX="239476" custScaleY="210379" custRadScaleRad="153984" custRadScaleInc="117555">
        <dgm:presLayoutVars>
          <dgm:bulletEnabled val="1"/>
        </dgm:presLayoutVars>
      </dgm:prSet>
      <dgm:spPr/>
    </dgm:pt>
    <dgm:pt modelId="{9B94989B-A7B3-AC47-8930-E2D0EEEB1BF1}" type="pres">
      <dgm:prSet presAssocID="{B5FA1B05-BE5A-B048-B56B-8D581D15F0E3}" presName="Name9" presStyleLbl="parChTrans1D2" presStyleIdx="1" presStyleCnt="2"/>
      <dgm:spPr/>
    </dgm:pt>
    <dgm:pt modelId="{37EF3EA1-0525-9443-B14B-E7519F79A5FD}" type="pres">
      <dgm:prSet presAssocID="{B5FA1B05-BE5A-B048-B56B-8D581D15F0E3}" presName="connTx" presStyleLbl="parChTrans1D2" presStyleIdx="1" presStyleCnt="2"/>
      <dgm:spPr/>
    </dgm:pt>
    <dgm:pt modelId="{215F23CF-03EA-F24E-BC55-33B92E2BE58F}" type="pres">
      <dgm:prSet presAssocID="{58D67F14-4061-DE48-85BD-34BBC8A13C18}" presName="node" presStyleLbl="node1" presStyleIdx="1" presStyleCnt="2" custScaleX="266803" custScaleY="219002" custRadScaleRad="128497" custRadScaleInc="77098">
        <dgm:presLayoutVars>
          <dgm:bulletEnabled val="1"/>
        </dgm:presLayoutVars>
      </dgm:prSet>
      <dgm:spPr/>
    </dgm:pt>
  </dgm:ptLst>
  <dgm:cxnLst>
    <dgm:cxn modelId="{12064706-20F2-D544-AD8A-354D74175A74}" srcId="{F062EC3C-6EFC-E549-B0A6-36A5EF2F31B8}" destId="{F6D919FA-8043-1648-9435-3B044C874DF4}" srcOrd="0" destOrd="0" parTransId="{34BBCD0B-09C0-5C40-985D-722C6A8B8D4A}" sibTransId="{1BEA73A2-B2F5-744E-A0A4-92D6B3CBFC0C}"/>
    <dgm:cxn modelId="{95A57133-729E-6449-AE42-9094B8E404E8}" srcId="{8157F3D1-00E5-A844-9B9B-E8949A19C561}" destId="{3729A948-E60F-B544-8E88-22E92FB36AFB}" srcOrd="0" destOrd="0" parTransId="{1C56D178-35F1-AA4C-AB32-A81B70A68A80}" sibTransId="{D4B67213-9F0E-A149-9486-D0161B0E714B}"/>
    <dgm:cxn modelId="{9053543A-13DB-E14F-849E-166660EADE3B}" type="presOf" srcId="{C3196ED2-479E-7141-93AC-F6A89FA2C6ED}" destId="{B6E620A8-3870-184F-A4DF-FE9D56D0980F}" srcOrd="1" destOrd="0" presId="urn:microsoft.com/office/officeart/2005/8/layout/radial1"/>
    <dgm:cxn modelId="{7D626A3E-19C6-2A40-A03A-A04A860F1287}" srcId="{58D67F14-4061-DE48-85BD-34BBC8A13C18}" destId="{7DCF3586-AFD8-8F4A-B7BD-6F0866B52735}" srcOrd="0" destOrd="0" parTransId="{B7BE8777-84B3-E143-A280-3211AF91B6DD}" sibTransId="{5C6E8599-4CCA-8A4F-B7DB-D7B260D92DE7}"/>
    <dgm:cxn modelId="{34F2E961-D244-4D43-A4A1-955F3C2DA5A2}" type="presOf" srcId="{F6D919FA-8043-1648-9435-3B044C874DF4}" destId="{79B14E63-805C-DE41-B89C-2B3688158754}" srcOrd="0" destOrd="1" presId="urn:microsoft.com/office/officeart/2005/8/layout/radial1"/>
    <dgm:cxn modelId="{8944B358-411D-EC4D-97D8-D76732BADC3F}" type="presOf" srcId="{3729A948-E60F-B544-8E88-22E92FB36AFB}" destId="{33750716-0DAC-BC40-8E79-75B3BD9B9C84}" srcOrd="0" destOrd="0" presId="urn:microsoft.com/office/officeart/2005/8/layout/radial1"/>
    <dgm:cxn modelId="{B95D468E-E127-104C-B7FB-9918187EC789}" type="presOf" srcId="{B5FA1B05-BE5A-B048-B56B-8D581D15F0E3}" destId="{9B94989B-A7B3-AC47-8930-E2D0EEEB1BF1}" srcOrd="0" destOrd="0" presId="urn:microsoft.com/office/officeart/2005/8/layout/radial1"/>
    <dgm:cxn modelId="{365D9A90-0310-664C-957B-92412EC2F4DE}" srcId="{3729A948-E60F-B544-8E88-22E92FB36AFB}" destId="{F062EC3C-6EFC-E549-B0A6-36A5EF2F31B8}" srcOrd="0" destOrd="0" parTransId="{C3196ED2-479E-7141-93AC-F6A89FA2C6ED}" sibTransId="{E2889486-61D9-7E4B-AF3C-E41B87D58131}"/>
    <dgm:cxn modelId="{12DBE0A5-CA25-6345-99B4-C024AAA3A7FB}" type="presOf" srcId="{F062EC3C-6EFC-E549-B0A6-36A5EF2F31B8}" destId="{79B14E63-805C-DE41-B89C-2B3688158754}" srcOrd="0" destOrd="0" presId="urn:microsoft.com/office/officeart/2005/8/layout/radial1"/>
    <dgm:cxn modelId="{438D10AD-8023-E64F-AA11-9AB2327729EB}" type="presOf" srcId="{8157F3D1-00E5-A844-9B9B-E8949A19C561}" destId="{BD37C29E-7B23-4A4E-A1DC-E66BDFE0426D}" srcOrd="0" destOrd="0" presId="urn:microsoft.com/office/officeart/2005/8/layout/radial1"/>
    <dgm:cxn modelId="{735A05B4-98F6-1149-87CC-CA4D12C14BA7}" type="presOf" srcId="{7DCF3586-AFD8-8F4A-B7BD-6F0866B52735}" destId="{215F23CF-03EA-F24E-BC55-33B92E2BE58F}" srcOrd="0" destOrd="1" presId="urn:microsoft.com/office/officeart/2005/8/layout/radial1"/>
    <dgm:cxn modelId="{770E0DB4-776E-E34E-8F13-3455B0864DA4}" type="presOf" srcId="{58D67F14-4061-DE48-85BD-34BBC8A13C18}" destId="{215F23CF-03EA-F24E-BC55-33B92E2BE58F}" srcOrd="0" destOrd="0" presId="urn:microsoft.com/office/officeart/2005/8/layout/radial1"/>
    <dgm:cxn modelId="{7DBD08C9-3C5A-FB40-B495-DBC06EFAA4BB}" type="presOf" srcId="{C3196ED2-479E-7141-93AC-F6A89FA2C6ED}" destId="{4E01D2EE-6258-AD44-9D8B-05B084D8A730}" srcOrd="0" destOrd="0" presId="urn:microsoft.com/office/officeart/2005/8/layout/radial1"/>
    <dgm:cxn modelId="{F29EA5CE-4F67-0241-9A91-EFEEDE3432A4}" srcId="{3729A948-E60F-B544-8E88-22E92FB36AFB}" destId="{58D67F14-4061-DE48-85BD-34BBC8A13C18}" srcOrd="1" destOrd="0" parTransId="{B5FA1B05-BE5A-B048-B56B-8D581D15F0E3}" sibTransId="{5747ED66-9B3C-4145-936F-DB7D4A95957F}"/>
    <dgm:cxn modelId="{79EA00EA-254F-C643-AF1F-A0C9D5C06EFD}" type="presOf" srcId="{B5FA1B05-BE5A-B048-B56B-8D581D15F0E3}" destId="{37EF3EA1-0525-9443-B14B-E7519F79A5FD}" srcOrd="1" destOrd="0" presId="urn:microsoft.com/office/officeart/2005/8/layout/radial1"/>
    <dgm:cxn modelId="{8E5ABC4F-015A-5A45-8AC7-48E2219A4A6F}" type="presParOf" srcId="{BD37C29E-7B23-4A4E-A1DC-E66BDFE0426D}" destId="{33750716-0DAC-BC40-8E79-75B3BD9B9C84}" srcOrd="0" destOrd="0" presId="urn:microsoft.com/office/officeart/2005/8/layout/radial1"/>
    <dgm:cxn modelId="{6F453491-A51B-704B-A6BD-F652817E283D}" type="presParOf" srcId="{BD37C29E-7B23-4A4E-A1DC-E66BDFE0426D}" destId="{4E01D2EE-6258-AD44-9D8B-05B084D8A730}" srcOrd="1" destOrd="0" presId="urn:microsoft.com/office/officeart/2005/8/layout/radial1"/>
    <dgm:cxn modelId="{D2E3A1EC-9BC9-5243-9D2F-AF1621BADA08}" type="presParOf" srcId="{4E01D2EE-6258-AD44-9D8B-05B084D8A730}" destId="{B6E620A8-3870-184F-A4DF-FE9D56D0980F}" srcOrd="0" destOrd="0" presId="urn:microsoft.com/office/officeart/2005/8/layout/radial1"/>
    <dgm:cxn modelId="{DE855B89-12A3-DE4B-8062-2CD514E5D402}" type="presParOf" srcId="{BD37C29E-7B23-4A4E-A1DC-E66BDFE0426D}" destId="{79B14E63-805C-DE41-B89C-2B3688158754}" srcOrd="2" destOrd="0" presId="urn:microsoft.com/office/officeart/2005/8/layout/radial1"/>
    <dgm:cxn modelId="{DD55680E-8A33-6745-9C4B-1323F3B28265}" type="presParOf" srcId="{BD37C29E-7B23-4A4E-A1DC-E66BDFE0426D}" destId="{9B94989B-A7B3-AC47-8930-E2D0EEEB1BF1}" srcOrd="3" destOrd="0" presId="urn:microsoft.com/office/officeart/2005/8/layout/radial1"/>
    <dgm:cxn modelId="{1C7BC84F-98B3-FE42-8BDF-8F07D3E9D1A8}" type="presParOf" srcId="{9B94989B-A7B3-AC47-8930-E2D0EEEB1BF1}" destId="{37EF3EA1-0525-9443-B14B-E7519F79A5FD}" srcOrd="0" destOrd="0" presId="urn:microsoft.com/office/officeart/2005/8/layout/radial1"/>
    <dgm:cxn modelId="{5AA59411-EE02-6048-930A-5E0611C8B198}" type="presParOf" srcId="{BD37C29E-7B23-4A4E-A1DC-E66BDFE0426D}" destId="{215F23CF-03EA-F24E-BC55-33B92E2BE58F}"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982EA1-1697-BB4A-962F-C690979B5CA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AB1442D-F7B0-E942-9A45-FD45BB7014C2}">
      <dgm:prSet phldrT="[Text]"/>
      <dgm:spPr/>
      <dgm:t>
        <a:bodyPr/>
        <a:lstStyle/>
        <a:p>
          <a:r>
            <a:rPr lang="en-NZ" dirty="0"/>
            <a:t>Deadlock prevention strategies are very conservative </a:t>
          </a:r>
          <a:endParaRPr lang="en-US" dirty="0"/>
        </a:p>
      </dgm:t>
    </dgm:pt>
    <dgm:pt modelId="{5C3232EA-EF5A-B543-AA34-F5EA22451935}" type="parTrans" cxnId="{B5E981DF-CB83-664E-8C44-59CE0161DEF1}">
      <dgm:prSet/>
      <dgm:spPr/>
      <dgm:t>
        <a:bodyPr/>
        <a:lstStyle/>
        <a:p>
          <a:endParaRPr lang="en-US"/>
        </a:p>
      </dgm:t>
    </dgm:pt>
    <dgm:pt modelId="{71F6A3BE-C94D-5545-B2EA-0383E28509F0}" type="sibTrans" cxnId="{B5E981DF-CB83-664E-8C44-59CE0161DEF1}">
      <dgm:prSet/>
      <dgm:spPr/>
      <dgm:t>
        <a:bodyPr/>
        <a:lstStyle/>
        <a:p>
          <a:endParaRPr lang="en-US"/>
        </a:p>
      </dgm:t>
    </dgm:pt>
    <dgm:pt modelId="{41116F9D-1093-C541-8F24-AF923714F38C}">
      <dgm:prSet/>
      <dgm:spPr/>
      <dgm:t>
        <a:bodyPr/>
        <a:lstStyle/>
        <a:p>
          <a:r>
            <a:rPr lang="en-NZ"/>
            <a:t>limit access to resources by imposing restrictions on processes</a:t>
          </a:r>
          <a:endParaRPr lang="en-NZ" dirty="0"/>
        </a:p>
      </dgm:t>
    </dgm:pt>
    <dgm:pt modelId="{3F92352A-7F66-B447-B744-93E870DD631A}" type="parTrans" cxnId="{CBFAC14B-D317-954E-BCFE-91AE11A29E6B}">
      <dgm:prSet/>
      <dgm:spPr/>
      <dgm:t>
        <a:bodyPr/>
        <a:lstStyle/>
        <a:p>
          <a:endParaRPr lang="en-US"/>
        </a:p>
      </dgm:t>
    </dgm:pt>
    <dgm:pt modelId="{7B1B513D-36B5-4A43-B336-4B67BFB3508D}" type="sibTrans" cxnId="{CBFAC14B-D317-954E-BCFE-91AE11A29E6B}">
      <dgm:prSet/>
      <dgm:spPr/>
      <dgm:t>
        <a:bodyPr/>
        <a:lstStyle/>
        <a:p>
          <a:endParaRPr lang="en-US"/>
        </a:p>
      </dgm:t>
    </dgm:pt>
    <dgm:pt modelId="{A05E3648-D5D8-884B-B502-F041268A61FA}">
      <dgm:prSet/>
      <dgm:spPr>
        <a:solidFill>
          <a:schemeClr val="accent2">
            <a:lumMod val="50000"/>
          </a:schemeClr>
        </a:solidFill>
      </dgm:spPr>
      <dgm:t>
        <a:bodyPr/>
        <a:lstStyle/>
        <a:p>
          <a:r>
            <a:rPr lang="en-NZ"/>
            <a:t>Deadlock detection strategies do the opposite</a:t>
          </a:r>
          <a:endParaRPr lang="en-NZ" dirty="0"/>
        </a:p>
      </dgm:t>
    </dgm:pt>
    <dgm:pt modelId="{ED0AD63D-3D5B-6241-A915-A44324621227}" type="parTrans" cxnId="{58BB09FB-99DF-6848-B8E7-F0CA2EE73C58}">
      <dgm:prSet/>
      <dgm:spPr/>
      <dgm:t>
        <a:bodyPr/>
        <a:lstStyle/>
        <a:p>
          <a:endParaRPr lang="en-US"/>
        </a:p>
      </dgm:t>
    </dgm:pt>
    <dgm:pt modelId="{CACE43C1-E9E0-7D40-A855-F893DDB38B68}" type="sibTrans" cxnId="{58BB09FB-99DF-6848-B8E7-F0CA2EE73C58}">
      <dgm:prSet/>
      <dgm:spPr/>
      <dgm:t>
        <a:bodyPr/>
        <a:lstStyle/>
        <a:p>
          <a:endParaRPr lang="en-US"/>
        </a:p>
      </dgm:t>
    </dgm:pt>
    <dgm:pt modelId="{5380344C-DA25-CD4C-B915-F3E83DF92C05}">
      <dgm:prSet/>
      <dgm:spPr/>
      <dgm:t>
        <a:bodyPr/>
        <a:lstStyle/>
        <a:p>
          <a:r>
            <a:rPr lang="en-NZ" dirty="0"/>
            <a:t>resource requests are granted whenever possible</a:t>
          </a:r>
        </a:p>
      </dgm:t>
    </dgm:pt>
    <dgm:pt modelId="{CDAE4444-319E-E945-B28D-A5173018DFF8}" type="parTrans" cxnId="{6F329487-9DDD-7C49-A768-83BC556C2E9A}">
      <dgm:prSet/>
      <dgm:spPr/>
      <dgm:t>
        <a:bodyPr/>
        <a:lstStyle/>
        <a:p>
          <a:endParaRPr lang="en-US"/>
        </a:p>
      </dgm:t>
    </dgm:pt>
    <dgm:pt modelId="{4C57FB35-CC7B-6B4E-B88F-83E2BBAD4667}" type="sibTrans" cxnId="{6F329487-9DDD-7C49-A768-83BC556C2E9A}">
      <dgm:prSet/>
      <dgm:spPr/>
      <dgm:t>
        <a:bodyPr/>
        <a:lstStyle/>
        <a:p>
          <a:endParaRPr lang="en-US"/>
        </a:p>
      </dgm:t>
    </dgm:pt>
    <dgm:pt modelId="{C1DDCA54-C9A0-A94D-8D3C-914551118621}" type="pres">
      <dgm:prSet presAssocID="{A4982EA1-1697-BB4A-962F-C690979B5CA8}" presName="linear" presStyleCnt="0">
        <dgm:presLayoutVars>
          <dgm:animLvl val="lvl"/>
          <dgm:resizeHandles val="exact"/>
        </dgm:presLayoutVars>
      </dgm:prSet>
      <dgm:spPr/>
    </dgm:pt>
    <dgm:pt modelId="{69A1457E-6F82-714B-9684-358489247C06}" type="pres">
      <dgm:prSet presAssocID="{0AB1442D-F7B0-E942-9A45-FD45BB7014C2}" presName="parentText" presStyleLbl="node1" presStyleIdx="0" presStyleCnt="2">
        <dgm:presLayoutVars>
          <dgm:chMax val="0"/>
          <dgm:bulletEnabled val="1"/>
        </dgm:presLayoutVars>
      </dgm:prSet>
      <dgm:spPr/>
    </dgm:pt>
    <dgm:pt modelId="{D2A3FB79-225F-F645-9263-70FD35EA9D07}" type="pres">
      <dgm:prSet presAssocID="{0AB1442D-F7B0-E942-9A45-FD45BB7014C2}" presName="childText" presStyleLbl="revTx" presStyleIdx="0" presStyleCnt="2">
        <dgm:presLayoutVars>
          <dgm:bulletEnabled val="1"/>
        </dgm:presLayoutVars>
      </dgm:prSet>
      <dgm:spPr/>
    </dgm:pt>
    <dgm:pt modelId="{08A9A630-6BC3-5044-A148-A2D3991B226A}" type="pres">
      <dgm:prSet presAssocID="{A05E3648-D5D8-884B-B502-F041268A61FA}" presName="parentText" presStyleLbl="node1" presStyleIdx="1" presStyleCnt="2">
        <dgm:presLayoutVars>
          <dgm:chMax val="0"/>
          <dgm:bulletEnabled val="1"/>
        </dgm:presLayoutVars>
      </dgm:prSet>
      <dgm:spPr/>
    </dgm:pt>
    <dgm:pt modelId="{106A0A9A-EAED-1142-8E93-D86999C38394}" type="pres">
      <dgm:prSet presAssocID="{A05E3648-D5D8-884B-B502-F041268A61FA}" presName="childText" presStyleLbl="revTx" presStyleIdx="1" presStyleCnt="2">
        <dgm:presLayoutVars>
          <dgm:bulletEnabled val="1"/>
        </dgm:presLayoutVars>
      </dgm:prSet>
      <dgm:spPr/>
    </dgm:pt>
  </dgm:ptLst>
  <dgm:cxnLst>
    <dgm:cxn modelId="{1B2D8102-6F51-BE4E-A021-1476754105FB}" type="presOf" srcId="{5380344C-DA25-CD4C-B915-F3E83DF92C05}" destId="{106A0A9A-EAED-1142-8E93-D86999C38394}" srcOrd="0" destOrd="0" presId="urn:microsoft.com/office/officeart/2005/8/layout/vList2"/>
    <dgm:cxn modelId="{194BDF17-623D-514C-99C5-248B8906FF0C}" type="presOf" srcId="{0AB1442D-F7B0-E942-9A45-FD45BB7014C2}" destId="{69A1457E-6F82-714B-9684-358489247C06}" srcOrd="0" destOrd="0" presId="urn:microsoft.com/office/officeart/2005/8/layout/vList2"/>
    <dgm:cxn modelId="{125C7265-353C-CD41-BBB9-7A4CF0D99034}" type="presOf" srcId="{A05E3648-D5D8-884B-B502-F041268A61FA}" destId="{08A9A630-6BC3-5044-A148-A2D3991B226A}" srcOrd="0" destOrd="0" presId="urn:microsoft.com/office/officeart/2005/8/layout/vList2"/>
    <dgm:cxn modelId="{CBFAC14B-D317-954E-BCFE-91AE11A29E6B}" srcId="{0AB1442D-F7B0-E942-9A45-FD45BB7014C2}" destId="{41116F9D-1093-C541-8F24-AF923714F38C}" srcOrd="0" destOrd="0" parTransId="{3F92352A-7F66-B447-B744-93E870DD631A}" sibTransId="{7B1B513D-36B5-4A43-B336-4B67BFB3508D}"/>
    <dgm:cxn modelId="{6F329487-9DDD-7C49-A768-83BC556C2E9A}" srcId="{A05E3648-D5D8-884B-B502-F041268A61FA}" destId="{5380344C-DA25-CD4C-B915-F3E83DF92C05}" srcOrd="0" destOrd="0" parTransId="{CDAE4444-319E-E945-B28D-A5173018DFF8}" sibTransId="{4C57FB35-CC7B-6B4E-B88F-83E2BBAD4667}"/>
    <dgm:cxn modelId="{5F75CBA0-771A-9148-8413-52ADC87F5509}" type="presOf" srcId="{41116F9D-1093-C541-8F24-AF923714F38C}" destId="{D2A3FB79-225F-F645-9263-70FD35EA9D07}" srcOrd="0" destOrd="0" presId="urn:microsoft.com/office/officeart/2005/8/layout/vList2"/>
    <dgm:cxn modelId="{B5E981DF-CB83-664E-8C44-59CE0161DEF1}" srcId="{A4982EA1-1697-BB4A-962F-C690979B5CA8}" destId="{0AB1442D-F7B0-E942-9A45-FD45BB7014C2}" srcOrd="0" destOrd="0" parTransId="{5C3232EA-EF5A-B543-AA34-F5EA22451935}" sibTransId="{71F6A3BE-C94D-5545-B2EA-0383E28509F0}"/>
    <dgm:cxn modelId="{DB6E02F9-ED0C-1D40-B758-FCF9E0FE16DE}" type="presOf" srcId="{A4982EA1-1697-BB4A-962F-C690979B5CA8}" destId="{C1DDCA54-C9A0-A94D-8D3C-914551118621}" srcOrd="0" destOrd="0" presId="urn:microsoft.com/office/officeart/2005/8/layout/vList2"/>
    <dgm:cxn modelId="{58BB09FB-99DF-6848-B8E7-F0CA2EE73C58}" srcId="{A4982EA1-1697-BB4A-962F-C690979B5CA8}" destId="{A05E3648-D5D8-884B-B502-F041268A61FA}" srcOrd="1" destOrd="0" parTransId="{ED0AD63D-3D5B-6241-A915-A44324621227}" sibTransId="{CACE43C1-E9E0-7D40-A855-F893DDB38B68}"/>
    <dgm:cxn modelId="{A9CA8283-D107-DE44-9AF2-AA0F69A05CA9}" type="presParOf" srcId="{C1DDCA54-C9A0-A94D-8D3C-914551118621}" destId="{69A1457E-6F82-714B-9684-358489247C06}" srcOrd="0" destOrd="0" presId="urn:microsoft.com/office/officeart/2005/8/layout/vList2"/>
    <dgm:cxn modelId="{6347209F-2DD0-244F-949E-A5585F7F8F06}" type="presParOf" srcId="{C1DDCA54-C9A0-A94D-8D3C-914551118621}" destId="{D2A3FB79-225F-F645-9263-70FD35EA9D07}" srcOrd="1" destOrd="0" presId="urn:microsoft.com/office/officeart/2005/8/layout/vList2"/>
    <dgm:cxn modelId="{1A93334C-1F46-B145-99BC-A9F26C1A3AC3}" type="presParOf" srcId="{C1DDCA54-C9A0-A94D-8D3C-914551118621}" destId="{08A9A630-6BC3-5044-A148-A2D3991B226A}" srcOrd="2" destOrd="0" presId="urn:microsoft.com/office/officeart/2005/8/layout/vList2"/>
    <dgm:cxn modelId="{8241538C-77F4-7447-8B92-2A7CDC7D9224}" type="presParOf" srcId="{C1DDCA54-C9A0-A94D-8D3C-914551118621}" destId="{106A0A9A-EAED-1142-8E93-D86999C3839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FE58-0E4F-1448-8B6D-1E52F620776C}">
      <dsp:nvSpPr>
        <dsp:cNvPr id="0" name=""/>
        <dsp:cNvSpPr/>
      </dsp:nvSpPr>
      <dsp:spPr>
        <a:xfrm>
          <a:off x="0" y="0"/>
          <a:ext cx="5570220" cy="204597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dirty="0"/>
            <a:t>Reusable</a:t>
          </a:r>
          <a:endParaRPr lang="en-US" sz="2000" kern="1200" dirty="0"/>
        </a:p>
        <a:p>
          <a:pPr marL="171450" lvl="1" indent="-171450" algn="l" defTabSz="711200">
            <a:lnSpc>
              <a:spcPct val="90000"/>
            </a:lnSpc>
            <a:spcBef>
              <a:spcPct val="0"/>
            </a:spcBef>
            <a:spcAft>
              <a:spcPct val="15000"/>
            </a:spcAft>
            <a:buChar char="•"/>
          </a:pPr>
          <a:r>
            <a:rPr lang="en-NZ" sz="1600" kern="1200" dirty="0"/>
            <a:t>can be safely used by only one process at a time and is not depleted by that use</a:t>
          </a:r>
        </a:p>
        <a:p>
          <a:pPr marL="342900" lvl="2" indent="-171450" algn="l" defTabSz="711200">
            <a:lnSpc>
              <a:spcPct val="90000"/>
            </a:lnSpc>
            <a:spcBef>
              <a:spcPct val="0"/>
            </a:spcBef>
            <a:spcAft>
              <a:spcPct val="15000"/>
            </a:spcAft>
            <a:buChar char="•"/>
          </a:pPr>
          <a:r>
            <a:rPr lang="en-US" sz="1600" kern="1200" dirty="0"/>
            <a:t>processors, I/O channels, main and secondary memory, devices, and data structures such as files, databases, and semaphores</a:t>
          </a:r>
        </a:p>
      </dsp:txBody>
      <dsp:txXfrm>
        <a:off x="59924" y="59924"/>
        <a:ext cx="3455551" cy="1926122"/>
      </dsp:txXfrm>
    </dsp:sp>
    <dsp:sp modelId="{FBCB8F57-C548-1C43-A637-8BC0E0917159}">
      <dsp:nvSpPr>
        <dsp:cNvPr id="0" name=""/>
        <dsp:cNvSpPr/>
      </dsp:nvSpPr>
      <dsp:spPr>
        <a:xfrm>
          <a:off x="982979" y="2500630"/>
          <a:ext cx="5570220" cy="204597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dirty="0"/>
            <a:t>Consumable</a:t>
          </a:r>
        </a:p>
        <a:p>
          <a:pPr marL="171450" lvl="1" indent="-171450" algn="l" defTabSz="711200">
            <a:lnSpc>
              <a:spcPct val="90000"/>
            </a:lnSpc>
            <a:spcBef>
              <a:spcPct val="0"/>
            </a:spcBef>
            <a:spcAft>
              <a:spcPct val="15000"/>
            </a:spcAft>
            <a:buChar char="•"/>
          </a:pPr>
          <a:r>
            <a:rPr lang="en-NZ" sz="1600" kern="1200" dirty="0"/>
            <a:t>one that can be created (produced) and destroyed (consumed)</a:t>
          </a:r>
        </a:p>
        <a:p>
          <a:pPr marL="342900" lvl="2" indent="-171450" algn="l" defTabSz="711200">
            <a:lnSpc>
              <a:spcPct val="90000"/>
            </a:lnSpc>
            <a:spcBef>
              <a:spcPct val="0"/>
            </a:spcBef>
            <a:spcAft>
              <a:spcPct val="15000"/>
            </a:spcAft>
            <a:buChar char="•"/>
          </a:pPr>
          <a:r>
            <a:rPr lang="en-US" sz="1600" kern="1200" dirty="0"/>
            <a:t>interrupts, signals, messages, and information</a:t>
          </a:r>
        </a:p>
        <a:p>
          <a:pPr marL="342900" lvl="2" indent="-171450" algn="l" defTabSz="711200">
            <a:lnSpc>
              <a:spcPct val="90000"/>
            </a:lnSpc>
            <a:spcBef>
              <a:spcPct val="0"/>
            </a:spcBef>
            <a:spcAft>
              <a:spcPct val="15000"/>
            </a:spcAft>
            <a:buChar char="•"/>
          </a:pPr>
          <a:r>
            <a:rPr lang="en-US" sz="1600" kern="1200" dirty="0"/>
            <a:t>in I/O buffers</a:t>
          </a:r>
          <a:endParaRPr lang="en-NZ" sz="1600" kern="1200" dirty="0"/>
        </a:p>
      </dsp:txBody>
      <dsp:txXfrm>
        <a:off x="1042903" y="2560554"/>
        <a:ext cx="3137511" cy="1926122"/>
      </dsp:txXfrm>
    </dsp:sp>
    <dsp:sp modelId="{22B4735D-FDE9-0F4D-8517-6404F300167D}">
      <dsp:nvSpPr>
        <dsp:cNvPr id="0" name=""/>
        <dsp:cNvSpPr/>
      </dsp:nvSpPr>
      <dsp:spPr>
        <a:xfrm>
          <a:off x="4247959" y="1676403"/>
          <a:ext cx="1314640" cy="119379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3753" y="1676403"/>
        <a:ext cx="723052" cy="89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92A2-8C4F-0545-98A7-FD5743A081D9}">
      <dsp:nvSpPr>
        <dsp:cNvPr id="0" name=""/>
        <dsp:cNvSpPr/>
      </dsp:nvSpPr>
      <dsp:spPr>
        <a:xfrm>
          <a:off x="1398" y="213008"/>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Mutual Exclusion</a:t>
          </a:r>
        </a:p>
      </dsp:txBody>
      <dsp:txXfrm>
        <a:off x="1398" y="213008"/>
        <a:ext cx="1803462" cy="656065"/>
      </dsp:txXfrm>
    </dsp:sp>
    <dsp:sp modelId="{613BAD88-1300-C64D-8478-28BDFCA247EE}">
      <dsp:nvSpPr>
        <dsp:cNvPr id="0" name=""/>
        <dsp:cNvSpPr/>
      </dsp:nvSpPr>
      <dsp:spPr>
        <a:xfrm>
          <a:off x="0" y="914895"/>
          <a:ext cx="1803462" cy="3261317"/>
        </a:xfrm>
        <a:prstGeom prst="rect">
          <a:avLst/>
        </a:prstGeom>
        <a:solidFill>
          <a:schemeClr val="bg2">
            <a:lumMod val="7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only one process may use a resource at a time</a:t>
          </a:r>
          <a:endParaRPr lang="en-US" sz="1900" kern="1200" dirty="0"/>
        </a:p>
      </dsp:txBody>
      <dsp:txXfrm>
        <a:off x="0" y="914895"/>
        <a:ext cx="1803462" cy="3261317"/>
      </dsp:txXfrm>
    </dsp:sp>
    <dsp:sp modelId="{F7B771C4-1781-334A-A9CC-6AB6388019C2}">
      <dsp:nvSpPr>
        <dsp:cNvPr id="0" name=""/>
        <dsp:cNvSpPr/>
      </dsp:nvSpPr>
      <dsp:spPr>
        <a:xfrm>
          <a:off x="2057345" y="213008"/>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Hold-and-Wait</a:t>
          </a:r>
        </a:p>
      </dsp:txBody>
      <dsp:txXfrm>
        <a:off x="2057345" y="213008"/>
        <a:ext cx="1803462" cy="656065"/>
      </dsp:txXfrm>
    </dsp:sp>
    <dsp:sp modelId="{CE427A8D-A2CB-E34E-B99B-527B0A4E0DC8}">
      <dsp:nvSpPr>
        <dsp:cNvPr id="0" name=""/>
        <dsp:cNvSpPr/>
      </dsp:nvSpPr>
      <dsp:spPr>
        <a:xfrm>
          <a:off x="2057399" y="914895"/>
          <a:ext cx="1803462" cy="3261317"/>
        </a:xfrm>
        <a:prstGeom prst="rect">
          <a:avLst/>
        </a:prstGeom>
        <a:solidFill>
          <a:schemeClr val="bg2">
            <a:lumMod val="7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process may hold allocated resources while awaiting assignment of others</a:t>
          </a:r>
        </a:p>
      </dsp:txBody>
      <dsp:txXfrm>
        <a:off x="2057399" y="914895"/>
        <a:ext cx="1803462" cy="3261317"/>
      </dsp:txXfrm>
    </dsp:sp>
    <dsp:sp modelId="{8AD7747F-C6FB-8D40-8D93-2E53B586D4AB}">
      <dsp:nvSpPr>
        <dsp:cNvPr id="0" name=""/>
        <dsp:cNvSpPr/>
      </dsp:nvSpPr>
      <dsp:spPr>
        <a:xfrm>
          <a:off x="4113292" y="213008"/>
          <a:ext cx="19827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NZ" sz="1900" kern="1200" dirty="0"/>
            <a:t>No Pre-emption</a:t>
          </a:r>
        </a:p>
      </dsp:txBody>
      <dsp:txXfrm>
        <a:off x="4113292" y="213008"/>
        <a:ext cx="1982762" cy="656065"/>
      </dsp:txXfrm>
    </dsp:sp>
    <dsp:sp modelId="{F1B2B33B-D78F-B548-832F-D31F12C1AEA8}">
      <dsp:nvSpPr>
        <dsp:cNvPr id="0" name=""/>
        <dsp:cNvSpPr/>
      </dsp:nvSpPr>
      <dsp:spPr>
        <a:xfrm>
          <a:off x="4191003" y="914895"/>
          <a:ext cx="1803462" cy="3261317"/>
        </a:xfrm>
        <a:prstGeom prst="rect">
          <a:avLst/>
        </a:prstGeom>
        <a:solidFill>
          <a:schemeClr val="bg2">
            <a:lumMod val="7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a:t>no resource can be forcibly removed from a process holding it</a:t>
          </a:r>
        </a:p>
      </dsp:txBody>
      <dsp:txXfrm>
        <a:off x="4191003" y="914895"/>
        <a:ext cx="1803462" cy="3261317"/>
      </dsp:txXfrm>
    </dsp:sp>
    <dsp:sp modelId="{92B94131-7DF3-D247-8535-7A1175868520}">
      <dsp:nvSpPr>
        <dsp:cNvPr id="0" name=""/>
        <dsp:cNvSpPr/>
      </dsp:nvSpPr>
      <dsp:spPr>
        <a:xfrm>
          <a:off x="6348539" y="213008"/>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NZ" sz="1900" kern="1200" dirty="0"/>
            <a:t>Circular Wait</a:t>
          </a:r>
        </a:p>
      </dsp:txBody>
      <dsp:txXfrm>
        <a:off x="6348539" y="213008"/>
        <a:ext cx="1803462" cy="656065"/>
      </dsp:txXfrm>
    </dsp:sp>
    <dsp:sp modelId="{583D7356-1B1B-AD42-925D-161669EB54CA}">
      <dsp:nvSpPr>
        <dsp:cNvPr id="0" name=""/>
        <dsp:cNvSpPr/>
      </dsp:nvSpPr>
      <dsp:spPr>
        <a:xfrm>
          <a:off x="6349937" y="914895"/>
          <a:ext cx="1803462" cy="3261317"/>
        </a:xfrm>
        <a:prstGeom prst="rect">
          <a:avLst/>
        </a:prstGeom>
        <a:solidFill>
          <a:schemeClr val="bg2">
            <a:lumMod val="7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a:t>a closed chain of processes exists, such that each process holds at least one resource needed by the next process in the chain</a:t>
          </a:r>
        </a:p>
      </dsp:txBody>
      <dsp:txXfrm>
        <a:off x="6349937" y="914895"/>
        <a:ext cx="1803462" cy="3261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543C-883A-3143-B8FF-3427F8EB3AC7}">
      <dsp:nvSpPr>
        <dsp:cNvPr id="0" name=""/>
        <dsp:cNvSpPr/>
      </dsp:nvSpPr>
      <dsp:spPr>
        <a:xfrm>
          <a:off x="0" y="246468"/>
          <a:ext cx="7315200" cy="7205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312420"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a:t>adopt a policy that eliminates one of the conditions</a:t>
          </a:r>
        </a:p>
      </dsp:txBody>
      <dsp:txXfrm>
        <a:off x="0" y="246468"/>
        <a:ext cx="7315200" cy="720562"/>
      </dsp:txXfrm>
    </dsp:sp>
    <dsp:sp modelId="{C76E62B7-E6F6-F44C-BFF3-94CA42A82033}">
      <dsp:nvSpPr>
        <dsp:cNvPr id="0" name=""/>
        <dsp:cNvSpPr/>
      </dsp:nvSpPr>
      <dsp:spPr>
        <a:xfrm>
          <a:off x="365760" y="25068"/>
          <a:ext cx="5120640" cy="442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NZ" sz="2200" kern="1200" dirty="0"/>
            <a:t>Prevent Deadlock</a:t>
          </a:r>
          <a:endParaRPr lang="en-US" sz="2200" kern="1200" dirty="0"/>
        </a:p>
      </dsp:txBody>
      <dsp:txXfrm>
        <a:off x="387376" y="46684"/>
        <a:ext cx="5077408" cy="399568"/>
      </dsp:txXfrm>
    </dsp:sp>
    <dsp:sp modelId="{CA916DCC-847C-7B4D-8447-2804E95D8344}">
      <dsp:nvSpPr>
        <dsp:cNvPr id="0" name=""/>
        <dsp:cNvSpPr/>
      </dsp:nvSpPr>
      <dsp:spPr>
        <a:xfrm>
          <a:off x="0" y="1269431"/>
          <a:ext cx="7315200" cy="9922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312420"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a:t>make the appropriate dynamic choices based on the current state of resource allocation</a:t>
          </a:r>
        </a:p>
      </dsp:txBody>
      <dsp:txXfrm>
        <a:off x="0" y="1269431"/>
        <a:ext cx="7315200" cy="992250"/>
      </dsp:txXfrm>
    </dsp:sp>
    <dsp:sp modelId="{9CC9D5C0-7055-5F44-9C06-CD7F32234211}">
      <dsp:nvSpPr>
        <dsp:cNvPr id="0" name=""/>
        <dsp:cNvSpPr/>
      </dsp:nvSpPr>
      <dsp:spPr>
        <a:xfrm>
          <a:off x="365760" y="1048031"/>
          <a:ext cx="5120640" cy="442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NZ" sz="2200" kern="1200" dirty="0"/>
            <a:t>Avoid Deadlock</a:t>
          </a:r>
        </a:p>
      </dsp:txBody>
      <dsp:txXfrm>
        <a:off x="387376" y="1069647"/>
        <a:ext cx="5077408" cy="399568"/>
      </dsp:txXfrm>
    </dsp:sp>
    <dsp:sp modelId="{57643F7F-6EBC-A944-A76A-1EA714F7B29A}">
      <dsp:nvSpPr>
        <dsp:cNvPr id="0" name=""/>
        <dsp:cNvSpPr/>
      </dsp:nvSpPr>
      <dsp:spPr>
        <a:xfrm>
          <a:off x="0" y="2564081"/>
          <a:ext cx="7315200" cy="9922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312420"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a:t>attempt to detect the presence of deadlock and take action to recover</a:t>
          </a:r>
        </a:p>
      </dsp:txBody>
      <dsp:txXfrm>
        <a:off x="0" y="2564081"/>
        <a:ext cx="7315200" cy="992250"/>
      </dsp:txXfrm>
    </dsp:sp>
    <dsp:sp modelId="{B6B6CCBA-6755-1B42-93ED-C3B536073808}">
      <dsp:nvSpPr>
        <dsp:cNvPr id="0" name=""/>
        <dsp:cNvSpPr/>
      </dsp:nvSpPr>
      <dsp:spPr>
        <a:xfrm>
          <a:off x="365760" y="2342681"/>
          <a:ext cx="5120640" cy="442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NZ" sz="2200" kern="1200" dirty="0"/>
            <a:t>Detect Deadlock</a:t>
          </a:r>
        </a:p>
      </dsp:txBody>
      <dsp:txXfrm>
        <a:off x="387376" y="2364297"/>
        <a:ext cx="507740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F2B9D-26D2-A44F-9E18-FDC677BD1D09}">
      <dsp:nvSpPr>
        <dsp:cNvPr id="0" name=""/>
        <dsp:cNvSpPr/>
      </dsp:nvSpPr>
      <dsp:spPr>
        <a:xfrm>
          <a:off x="3072" y="111422"/>
          <a:ext cx="3019127" cy="15095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Mutual Exclusion</a:t>
          </a:r>
        </a:p>
      </dsp:txBody>
      <dsp:txXfrm>
        <a:off x="47286" y="155636"/>
        <a:ext cx="2930699" cy="1421135"/>
      </dsp:txXfrm>
    </dsp:sp>
    <dsp:sp modelId="{60F002DE-5B92-314F-B8EB-59BEC6FCAD53}">
      <dsp:nvSpPr>
        <dsp:cNvPr id="0" name=""/>
        <dsp:cNvSpPr/>
      </dsp:nvSpPr>
      <dsp:spPr>
        <a:xfrm>
          <a:off x="304985" y="1620985"/>
          <a:ext cx="301912" cy="1132172"/>
        </a:xfrm>
        <a:custGeom>
          <a:avLst/>
          <a:gdLst/>
          <a:ahLst/>
          <a:cxnLst/>
          <a:rect l="0" t="0" r="0" b="0"/>
          <a:pathLst>
            <a:path>
              <a:moveTo>
                <a:pt x="0" y="0"/>
              </a:moveTo>
              <a:lnTo>
                <a:pt x="0" y="1132172"/>
              </a:lnTo>
              <a:lnTo>
                <a:pt x="301912" y="113217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630BD2-C147-434D-9AE2-A781C2BD8B3D}">
      <dsp:nvSpPr>
        <dsp:cNvPr id="0" name=""/>
        <dsp:cNvSpPr/>
      </dsp:nvSpPr>
      <dsp:spPr>
        <a:xfrm>
          <a:off x="606898" y="1998376"/>
          <a:ext cx="2415301" cy="15095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if access to a resource requires mutual exclusion then it must be supported by the OS</a:t>
          </a:r>
        </a:p>
      </dsp:txBody>
      <dsp:txXfrm>
        <a:off x="651112" y="2042590"/>
        <a:ext cx="2326873" cy="1421135"/>
      </dsp:txXfrm>
    </dsp:sp>
    <dsp:sp modelId="{F0B0B8F8-69E5-5349-82BB-435D76CEDD77}">
      <dsp:nvSpPr>
        <dsp:cNvPr id="0" name=""/>
        <dsp:cNvSpPr/>
      </dsp:nvSpPr>
      <dsp:spPr>
        <a:xfrm>
          <a:off x="3776981" y="111422"/>
          <a:ext cx="3019127" cy="15095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Hold and Wait</a:t>
          </a:r>
        </a:p>
      </dsp:txBody>
      <dsp:txXfrm>
        <a:off x="3821195" y="155636"/>
        <a:ext cx="2930699" cy="1421135"/>
      </dsp:txXfrm>
    </dsp:sp>
    <dsp:sp modelId="{5E003098-C1CA-7547-973E-268F1C53ECA3}">
      <dsp:nvSpPr>
        <dsp:cNvPr id="0" name=""/>
        <dsp:cNvSpPr/>
      </dsp:nvSpPr>
      <dsp:spPr>
        <a:xfrm>
          <a:off x="4078894" y="1620985"/>
          <a:ext cx="301912" cy="1570391"/>
        </a:xfrm>
        <a:custGeom>
          <a:avLst/>
          <a:gdLst/>
          <a:ahLst/>
          <a:cxnLst/>
          <a:rect l="0" t="0" r="0" b="0"/>
          <a:pathLst>
            <a:path>
              <a:moveTo>
                <a:pt x="0" y="0"/>
              </a:moveTo>
              <a:lnTo>
                <a:pt x="0" y="1570391"/>
              </a:lnTo>
              <a:lnTo>
                <a:pt x="301912" y="157039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ACE6A4-5292-684B-BADA-4484BB0C4C6D}">
      <dsp:nvSpPr>
        <dsp:cNvPr id="0" name=""/>
        <dsp:cNvSpPr/>
      </dsp:nvSpPr>
      <dsp:spPr>
        <a:xfrm>
          <a:off x="4380807" y="1998376"/>
          <a:ext cx="2626520" cy="23860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require that a process request all of its required resources at one time and blocking the process until all requests can be granted simultaneously</a:t>
          </a:r>
        </a:p>
      </dsp:txBody>
      <dsp:txXfrm>
        <a:off x="4450691" y="2068260"/>
        <a:ext cx="2486752" cy="2246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50716-0DAC-BC40-8E79-75B3BD9B9C84}">
      <dsp:nvSpPr>
        <dsp:cNvPr id="0" name=""/>
        <dsp:cNvSpPr/>
      </dsp:nvSpPr>
      <dsp:spPr>
        <a:xfrm>
          <a:off x="2895602" y="476366"/>
          <a:ext cx="2296013" cy="1809632"/>
        </a:xfrm>
        <a:prstGeom prst="ellipse">
          <a:avLst/>
        </a:prstGeom>
        <a:solidFill>
          <a:schemeClr val="accent5">
            <a:lumMod val="75000"/>
            <a:alpha val="76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Deadlock Avoidance</a:t>
          </a:r>
        </a:p>
      </dsp:txBody>
      <dsp:txXfrm>
        <a:off x="3231845" y="741380"/>
        <a:ext cx="1623527" cy="1279604"/>
      </dsp:txXfrm>
    </dsp:sp>
    <dsp:sp modelId="{4E01D2EE-6258-AD44-9D8B-05B084D8A730}">
      <dsp:nvSpPr>
        <dsp:cNvPr id="0" name=""/>
        <dsp:cNvSpPr/>
      </dsp:nvSpPr>
      <dsp:spPr>
        <a:xfrm rot="2189751">
          <a:off x="4853801" y="2066876"/>
          <a:ext cx="273531" cy="29823"/>
        </a:xfrm>
        <a:custGeom>
          <a:avLst/>
          <a:gdLst/>
          <a:ahLst/>
          <a:cxnLst/>
          <a:rect l="0" t="0" r="0" b="0"/>
          <a:pathLst>
            <a:path>
              <a:moveTo>
                <a:pt x="0" y="14911"/>
              </a:moveTo>
              <a:lnTo>
                <a:pt x="27353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3728" y="2074950"/>
        <a:ext cx="13676" cy="13676"/>
      </dsp:txXfrm>
    </dsp:sp>
    <dsp:sp modelId="{79B14E63-805C-DE41-B89C-2B3688158754}">
      <dsp:nvSpPr>
        <dsp:cNvPr id="0" name=""/>
        <dsp:cNvSpPr/>
      </dsp:nvSpPr>
      <dsp:spPr>
        <a:xfrm>
          <a:off x="4734417" y="1676388"/>
          <a:ext cx="3114182" cy="27358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t>Process Initiation Denial</a:t>
          </a:r>
        </a:p>
        <a:p>
          <a:pPr marL="171450" lvl="1" indent="-171450" algn="l" defTabSz="800100">
            <a:lnSpc>
              <a:spcPct val="90000"/>
            </a:lnSpc>
            <a:spcBef>
              <a:spcPct val="0"/>
            </a:spcBef>
            <a:spcAft>
              <a:spcPct val="15000"/>
            </a:spcAft>
            <a:buChar char="•"/>
          </a:pPr>
          <a:r>
            <a:rPr lang="en-US" sz="1800" kern="1200" dirty="0"/>
            <a:t>do not start a process if its demands might lead to deadlock</a:t>
          </a:r>
        </a:p>
      </dsp:txBody>
      <dsp:txXfrm>
        <a:off x="5190478" y="2077037"/>
        <a:ext cx="2202060" cy="1934502"/>
      </dsp:txXfrm>
    </dsp:sp>
    <dsp:sp modelId="{9B94989B-A7B3-AC47-8930-E2D0EEEB1BF1}">
      <dsp:nvSpPr>
        <dsp:cNvPr id="0" name=""/>
        <dsp:cNvSpPr/>
      </dsp:nvSpPr>
      <dsp:spPr>
        <a:xfrm rot="8486232">
          <a:off x="3116985" y="2051529"/>
          <a:ext cx="134141" cy="29823"/>
        </a:xfrm>
        <a:custGeom>
          <a:avLst/>
          <a:gdLst/>
          <a:ahLst/>
          <a:cxnLst/>
          <a:rect l="0" t="0" r="0" b="0"/>
          <a:pathLst>
            <a:path>
              <a:moveTo>
                <a:pt x="0" y="14911"/>
              </a:moveTo>
              <a:lnTo>
                <a:pt x="13414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80702" y="2063087"/>
        <a:ext cx="6707" cy="6707"/>
      </dsp:txXfrm>
    </dsp:sp>
    <dsp:sp modelId="{215F23CF-03EA-F24E-BC55-33B92E2BE58F}">
      <dsp:nvSpPr>
        <dsp:cNvPr id="0" name=""/>
        <dsp:cNvSpPr/>
      </dsp:nvSpPr>
      <dsp:spPr>
        <a:xfrm>
          <a:off x="152400" y="1676382"/>
          <a:ext cx="3469547" cy="284793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US" sz="2200" b="1" kern="1200" dirty="0"/>
            <a:t>Resource Allocation Denial</a:t>
          </a:r>
        </a:p>
        <a:p>
          <a:pPr marL="171450" lvl="1" indent="-171450" algn="l" defTabSz="800100">
            <a:lnSpc>
              <a:spcPct val="90000"/>
            </a:lnSpc>
            <a:spcBef>
              <a:spcPct val="0"/>
            </a:spcBef>
            <a:spcAft>
              <a:spcPct val="15000"/>
            </a:spcAft>
            <a:buChar char="•"/>
          </a:pPr>
          <a:r>
            <a:rPr lang="en-US" sz="1800" kern="1200" dirty="0"/>
            <a:t>do not grant an incremental resource request to a process if this allocation might lead to deadlock</a:t>
          </a:r>
        </a:p>
      </dsp:txBody>
      <dsp:txXfrm>
        <a:off x="660503" y="2093452"/>
        <a:ext cx="2453341" cy="2013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1457E-6F82-714B-9684-358489247C06}">
      <dsp:nvSpPr>
        <dsp:cNvPr id="0" name=""/>
        <dsp:cNvSpPr/>
      </dsp:nvSpPr>
      <dsp:spPr>
        <a:xfrm>
          <a:off x="0" y="15647"/>
          <a:ext cx="8077200" cy="127413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NZ" sz="3300" kern="1200" dirty="0"/>
            <a:t>Deadlock prevention strategies are very conservative </a:t>
          </a:r>
          <a:endParaRPr lang="en-US" sz="3300" kern="1200" dirty="0"/>
        </a:p>
      </dsp:txBody>
      <dsp:txXfrm>
        <a:off x="62198" y="77845"/>
        <a:ext cx="7952804" cy="1149734"/>
      </dsp:txXfrm>
    </dsp:sp>
    <dsp:sp modelId="{D2A3FB79-225F-F645-9263-70FD35EA9D07}">
      <dsp:nvSpPr>
        <dsp:cNvPr id="0" name=""/>
        <dsp:cNvSpPr/>
      </dsp:nvSpPr>
      <dsp:spPr>
        <a:xfrm>
          <a:off x="0" y="1289777"/>
          <a:ext cx="80772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a:t>limit access to resources by imposing restrictions on processes</a:t>
          </a:r>
          <a:endParaRPr lang="en-NZ" sz="2600" kern="1200" dirty="0"/>
        </a:p>
      </dsp:txBody>
      <dsp:txXfrm>
        <a:off x="0" y="1289777"/>
        <a:ext cx="8077200" cy="785565"/>
      </dsp:txXfrm>
    </dsp:sp>
    <dsp:sp modelId="{08A9A630-6BC3-5044-A148-A2D3991B226A}">
      <dsp:nvSpPr>
        <dsp:cNvPr id="0" name=""/>
        <dsp:cNvSpPr/>
      </dsp:nvSpPr>
      <dsp:spPr>
        <a:xfrm>
          <a:off x="0" y="2075342"/>
          <a:ext cx="8077200" cy="127413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NZ" sz="3300" kern="1200"/>
            <a:t>Deadlock detection strategies do the opposite</a:t>
          </a:r>
          <a:endParaRPr lang="en-NZ" sz="3300" kern="1200" dirty="0"/>
        </a:p>
      </dsp:txBody>
      <dsp:txXfrm>
        <a:off x="62198" y="2137540"/>
        <a:ext cx="7952804" cy="1149734"/>
      </dsp:txXfrm>
    </dsp:sp>
    <dsp:sp modelId="{106A0A9A-EAED-1142-8E93-D86999C38394}">
      <dsp:nvSpPr>
        <dsp:cNvPr id="0" name=""/>
        <dsp:cNvSpPr/>
      </dsp:nvSpPr>
      <dsp:spPr>
        <a:xfrm>
          <a:off x="0" y="3349472"/>
          <a:ext cx="80772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dirty="0"/>
            <a:t>resource requests are granted whenever possible</a:t>
          </a:r>
        </a:p>
      </dsp:txBody>
      <dsp:txXfrm>
        <a:off x="0" y="3349472"/>
        <a:ext cx="8077200" cy="5464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11/12/2022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7/e, by William Stallings, Chapter 6 “</a:t>
            </a:r>
            <a:r>
              <a:rPr kumimoji="1" lang="en-GB" dirty="0">
                <a:latin typeface="Times New Roman" pitchFamily="-106" charset="0"/>
                <a:ea typeface="ＭＳ Ｐゴシック" pitchFamily="-106" charset="-128"/>
                <a:cs typeface="ＭＳ Ｐゴシック" pitchFamily="-106" charset="-128"/>
              </a:rPr>
              <a:t>Concurrency:</a:t>
            </a:r>
            <a:r>
              <a:rPr kumimoji="1" lang="en-GB" baseline="0" dirty="0">
                <a:latin typeface="Times New Roman" pitchFamily="-106" charset="0"/>
                <a:ea typeface="ＭＳ Ｐゴシック" pitchFamily="-106" charset="-128"/>
                <a:cs typeface="ＭＳ Ｐゴシック" pitchFamily="-106" charset="-128"/>
              </a:rPr>
              <a:t> Deadlock and Starvation</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no single effective strategy that can deal with all types of deadlock. Table 6.1 summarizes the key elements of the most important approaches that have been developed: prevention, avoidance, and detection. We examine each of these in turn, after first introducing resource allocation graphs and then discussing the conditions for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useful tool in characterizing the allocation of resources to processes is the </a:t>
            </a:r>
            <a:r>
              <a:rPr lang="en-US" sz="1200" b="1" kern="1200" baseline="0" dirty="0">
                <a:solidFill>
                  <a:schemeClr val="tx1"/>
                </a:solidFill>
                <a:latin typeface="+mn-lt"/>
                <a:ea typeface="+mn-ea"/>
                <a:cs typeface="+mn-cs"/>
              </a:rPr>
              <a:t>resource allocation graph , introduced by Holt [HOLT72]. The resource allocation </a:t>
            </a:r>
            <a:r>
              <a:rPr lang="en-US" sz="1200" kern="1200" baseline="0" dirty="0">
                <a:solidFill>
                  <a:schemeClr val="tx1"/>
                </a:solidFill>
                <a:latin typeface="+mn-lt"/>
                <a:ea typeface="+mn-ea"/>
                <a:cs typeface="+mn-cs"/>
              </a:rPr>
              <a:t>graph is a directed graph that depicts a state of the system of resources and processes, with each process and each resource represented by a node. A graph edge directed from a process to a resource indicates a resource that has been requested by the process but not yet granted ( Figure 6.5a ). Within a resource node, a dot is shown for each instance of that resource. Examples of resource types that may have multiple instances are I/O devices that are allocated by a resource management module in the OS. A graph edge directed from a reusable resource node dot to a process indicates a request that has been granted ( Figure 6.5b ); that is, the process has been assigned one unit of that resource. A graph edge directed from a consumable</a:t>
            </a:r>
          </a:p>
          <a:p>
            <a:r>
              <a:rPr lang="en-US" sz="1200" kern="1200" baseline="0" dirty="0">
                <a:solidFill>
                  <a:schemeClr val="tx1"/>
                </a:solidFill>
                <a:latin typeface="+mn-lt"/>
                <a:ea typeface="+mn-ea"/>
                <a:cs typeface="+mn-cs"/>
              </a:rPr>
              <a:t>resource node dot to a process indicates that the process is the producer of that</a:t>
            </a:r>
          </a:p>
          <a:p>
            <a:r>
              <a:rPr lang="en-US" sz="1200" kern="1200" baseline="0" dirty="0">
                <a:solidFill>
                  <a:schemeClr val="tx1"/>
                </a:solidFill>
                <a:latin typeface="+mn-lt"/>
                <a:ea typeface="+mn-ea"/>
                <a:cs typeface="+mn-cs"/>
              </a:rPr>
              <a:t>resource.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6.5c shows an example deadlock. There is only one unit each of resources Ra and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Process P1 holds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and requests Ra, while P2 holds Ra but requests </a:t>
            </a:r>
            <a:r>
              <a:rPr lang="en-US" sz="1200" kern="1200" baseline="0" dirty="0" err="1">
                <a:solidFill>
                  <a:schemeClr val="tx1"/>
                </a:solidFill>
                <a:latin typeface="+mn-lt"/>
                <a:ea typeface="+mn-ea"/>
                <a:cs typeface="+mn-cs"/>
              </a:rPr>
              <a:t>Rb</a:t>
            </a:r>
            <a:r>
              <a:rPr lang="en-US" sz="1200" kern="1200" baseline="0" dirty="0">
                <a:solidFill>
                  <a:schemeClr val="tx1"/>
                </a:solidFill>
                <a:latin typeface="+mn-lt"/>
                <a:ea typeface="+mn-ea"/>
                <a:cs typeface="+mn-cs"/>
              </a:rPr>
              <a:t>. Figure 6.5d has the same topology as Figure 6.5c , but there is no deadlock because multiple units of each resource are available.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resource allocation graph of Figure 6.6 corresponds to the deadlock situation in Figure 6.1b . Note that in this case, we do not have a simple situation in which two processes each have one resource the other needs. Rather, in this case, there is a circular chain of processes and resources that results in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Three conditions of policy must be present for a deadlock to be possible:</a:t>
            </a:r>
          </a:p>
          <a:p>
            <a:r>
              <a:rPr lang="en-US" sz="1200" b="1" kern="1200" baseline="0" dirty="0">
                <a:solidFill>
                  <a:schemeClr val="tx1"/>
                </a:solidFill>
                <a:latin typeface="+mn-lt"/>
                <a:ea typeface="+mn-ea"/>
                <a:cs typeface="+mn-cs"/>
              </a:rPr>
              <a:t>1. Mutual exclusion . Only one process may use a resource at a time. No process </a:t>
            </a:r>
            <a:r>
              <a:rPr lang="en-US" sz="1200" kern="1200" baseline="0" dirty="0">
                <a:solidFill>
                  <a:schemeClr val="tx1"/>
                </a:solidFill>
                <a:latin typeface="+mn-lt"/>
                <a:ea typeface="+mn-ea"/>
                <a:cs typeface="+mn-cs"/>
              </a:rPr>
              <a:t>may access a resource unit that has been allocated to another process.</a:t>
            </a:r>
          </a:p>
          <a:p>
            <a:r>
              <a:rPr lang="en-US" sz="1200" b="1" kern="1200" baseline="0" dirty="0">
                <a:solidFill>
                  <a:schemeClr val="tx1"/>
                </a:solidFill>
                <a:latin typeface="+mn-lt"/>
                <a:ea typeface="+mn-ea"/>
                <a:cs typeface="+mn-cs"/>
              </a:rPr>
              <a:t>2. Hold and wait . A process may hold allocated resources while awaiting assignment </a:t>
            </a:r>
            <a:r>
              <a:rPr lang="en-US" sz="1200" kern="1200" baseline="0" dirty="0">
                <a:solidFill>
                  <a:schemeClr val="tx1"/>
                </a:solidFill>
                <a:latin typeface="+mn-lt"/>
                <a:ea typeface="+mn-ea"/>
                <a:cs typeface="+mn-cs"/>
              </a:rPr>
              <a:t>of other resources.</a:t>
            </a:r>
          </a:p>
          <a:p>
            <a:r>
              <a:rPr lang="en-US" sz="1200" b="1" kern="1200" baseline="0" dirty="0">
                <a:solidFill>
                  <a:schemeClr val="tx1"/>
                </a:solidFill>
                <a:latin typeface="+mn-lt"/>
                <a:ea typeface="+mn-ea"/>
                <a:cs typeface="+mn-cs"/>
              </a:rPr>
              <a:t>3. No preemption . No resource can be forcibly removed from a process holding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many ways these conditions are quite desirable. For example, mutual exclusion is needed to ensure consistency of results and the integrity of a database. Similarly, preemption should not be done arbitrarily. For example, when data resources are involved, preemption must be supported by a rollback recovery mechanism, which restores a process and its resources to a suitable previous state from which the process can eventually repeat its actions.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first three conditions are necessary but not sufficient for a deadlock to exist. For deadlock to actually take place, a fourth condition is required:</a:t>
            </a:r>
          </a:p>
          <a:p>
            <a:r>
              <a:rPr lang="en-US" sz="1200" b="1" kern="1200" baseline="0" dirty="0">
                <a:solidFill>
                  <a:schemeClr val="tx1"/>
                </a:solidFill>
                <a:latin typeface="+mn-lt"/>
                <a:ea typeface="+mn-ea"/>
                <a:cs typeface="+mn-cs"/>
              </a:rPr>
              <a:t>4. Circular wait . </a:t>
            </a:r>
            <a:r>
              <a:rPr lang="en-US" sz="1200" b="0" kern="1200" baseline="0" dirty="0">
                <a:solidFill>
                  <a:schemeClr val="tx1"/>
                </a:solidFill>
                <a:latin typeface="+mn-lt"/>
                <a:ea typeface="+mn-ea"/>
                <a:cs typeface="+mn-cs"/>
              </a:rPr>
              <a:t>A closed chain of processes exists, such that each process holds</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at least one resource needed by the next process in the chain (e.g., Figure 6.5c</a:t>
            </a:r>
          </a:p>
          <a:p>
            <a:r>
              <a:rPr lang="en-US" sz="1200" kern="1200" baseline="0" dirty="0">
                <a:solidFill>
                  <a:schemeClr val="tx1"/>
                </a:solidFill>
                <a:latin typeface="+mn-lt"/>
                <a:ea typeface="+mn-ea"/>
                <a:cs typeface="+mn-cs"/>
              </a:rPr>
              <a:t>and Figure 6.6 ).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fourth condition is, actually, a potential consequence of the first three. That is, given that the first three conditions exist, a sequence of events may occur that lead to an </a:t>
            </a:r>
            <a:r>
              <a:rPr lang="en-US" sz="1200" kern="1200" baseline="0" dirty="0" err="1">
                <a:solidFill>
                  <a:schemeClr val="tx1"/>
                </a:solidFill>
                <a:latin typeface="+mn-lt"/>
                <a:ea typeface="+mn-ea"/>
                <a:cs typeface="+mn-cs"/>
              </a:rPr>
              <a:t>unresolvable</a:t>
            </a:r>
            <a:r>
              <a:rPr lang="en-US" sz="1200" kern="1200" baseline="0" dirty="0">
                <a:solidFill>
                  <a:schemeClr val="tx1"/>
                </a:solidFill>
                <a:latin typeface="+mn-lt"/>
                <a:ea typeface="+mn-ea"/>
                <a:cs typeface="+mn-cs"/>
              </a:rPr>
              <a:t> circular wait. The </a:t>
            </a:r>
            <a:r>
              <a:rPr lang="en-US" sz="1200" kern="1200" baseline="0" dirty="0" err="1">
                <a:solidFill>
                  <a:schemeClr val="tx1"/>
                </a:solidFill>
                <a:latin typeface="+mn-lt"/>
                <a:ea typeface="+mn-ea"/>
                <a:cs typeface="+mn-cs"/>
              </a:rPr>
              <a:t>unresolvable</a:t>
            </a:r>
            <a:r>
              <a:rPr lang="en-US" sz="1200" kern="1200" baseline="0" dirty="0">
                <a:solidFill>
                  <a:schemeClr val="tx1"/>
                </a:solidFill>
                <a:latin typeface="+mn-lt"/>
                <a:ea typeface="+mn-ea"/>
                <a:cs typeface="+mn-cs"/>
              </a:rPr>
              <a:t> circular wait is in fact the definition of deadlock. The circular wait listed as condition 4 is </a:t>
            </a:r>
            <a:r>
              <a:rPr lang="en-US" sz="1200" kern="1200" baseline="0" dirty="0" err="1">
                <a:solidFill>
                  <a:schemeClr val="tx1"/>
                </a:solidFill>
                <a:latin typeface="+mn-lt"/>
                <a:ea typeface="+mn-ea"/>
                <a:cs typeface="+mn-cs"/>
              </a:rPr>
              <a:t>unresolvable</a:t>
            </a:r>
            <a:r>
              <a:rPr lang="en-US" sz="1200" kern="1200" baseline="0" dirty="0">
                <a:solidFill>
                  <a:schemeClr val="tx1"/>
                </a:solidFill>
                <a:latin typeface="+mn-lt"/>
                <a:ea typeface="+mn-ea"/>
                <a:cs typeface="+mn-cs"/>
              </a:rPr>
              <a:t> because the first three conditions hold. Thus, the four conditions, taken together, constitute necessary and sufficient conditions for deadlock.</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Three general approaches exist for dealing with deadlock. First, one can </a:t>
            </a:r>
            <a:r>
              <a:rPr lang="en-US" sz="1200" b="1" kern="1200" baseline="0" dirty="0">
                <a:solidFill>
                  <a:schemeClr val="tx1"/>
                </a:solidFill>
                <a:latin typeface="+mn-lt"/>
                <a:ea typeface="+mn-ea"/>
                <a:cs typeface="+mn-cs"/>
              </a:rPr>
              <a:t>prevent deadlock </a:t>
            </a:r>
            <a:r>
              <a:rPr lang="en-US" sz="1200" b="0" kern="1200" baseline="0" dirty="0">
                <a:solidFill>
                  <a:schemeClr val="tx1"/>
                </a:solidFill>
                <a:latin typeface="+mn-lt"/>
                <a:ea typeface="+mn-ea"/>
                <a:cs typeface="+mn-cs"/>
              </a:rPr>
              <a:t>by adopting a policy that eliminates one of the conditions </a:t>
            </a:r>
            <a:r>
              <a:rPr lang="en-US" sz="1200" kern="1200" baseline="0" dirty="0">
                <a:solidFill>
                  <a:schemeClr val="tx1"/>
                </a:solidFill>
                <a:latin typeface="+mn-lt"/>
                <a:ea typeface="+mn-ea"/>
                <a:cs typeface="+mn-cs"/>
              </a:rPr>
              <a:t>(conditions 1 through 4). Second, one can </a:t>
            </a:r>
            <a:r>
              <a:rPr lang="en-US" sz="1200" b="1" kern="1200" baseline="0" dirty="0">
                <a:solidFill>
                  <a:schemeClr val="tx1"/>
                </a:solidFill>
                <a:latin typeface="+mn-lt"/>
                <a:ea typeface="+mn-ea"/>
                <a:cs typeface="+mn-cs"/>
              </a:rPr>
              <a:t>avoid deadlock </a:t>
            </a:r>
            <a:r>
              <a:rPr lang="en-US" sz="1200" b="0" kern="1200" baseline="0" dirty="0">
                <a:solidFill>
                  <a:schemeClr val="tx1"/>
                </a:solidFill>
                <a:latin typeface="+mn-lt"/>
                <a:ea typeface="+mn-ea"/>
                <a:cs typeface="+mn-cs"/>
              </a:rPr>
              <a:t>by making the appropriate </a:t>
            </a:r>
            <a:r>
              <a:rPr lang="en-US" sz="1200" kern="1200" baseline="0" dirty="0">
                <a:solidFill>
                  <a:schemeClr val="tx1"/>
                </a:solidFill>
                <a:latin typeface="+mn-lt"/>
                <a:ea typeface="+mn-ea"/>
                <a:cs typeface="+mn-cs"/>
              </a:rPr>
              <a:t>dynamic choices based on the current state of resource allocation. Third, one can attempt to </a:t>
            </a:r>
            <a:r>
              <a:rPr lang="en-US" sz="1200" b="1" kern="1200" baseline="0" dirty="0">
                <a:solidFill>
                  <a:schemeClr val="tx1"/>
                </a:solidFill>
                <a:latin typeface="+mn-lt"/>
                <a:ea typeface="+mn-ea"/>
                <a:cs typeface="+mn-cs"/>
              </a:rPr>
              <a:t>detect </a:t>
            </a:r>
            <a:r>
              <a:rPr lang="en-US" sz="1200" b="0" kern="1200" baseline="0" dirty="0">
                <a:solidFill>
                  <a:schemeClr val="tx1"/>
                </a:solidFill>
                <a:latin typeface="+mn-lt"/>
                <a:ea typeface="+mn-ea"/>
                <a:cs typeface="+mn-cs"/>
              </a:rPr>
              <a:t>the presence of deadlock (conditions 1 through 4 hold) and </a:t>
            </a:r>
            <a:r>
              <a:rPr lang="en-US" sz="1200" kern="1200" baseline="0" dirty="0">
                <a:solidFill>
                  <a:schemeClr val="tx1"/>
                </a:solidFill>
                <a:latin typeface="+mn-lt"/>
                <a:ea typeface="+mn-ea"/>
                <a:cs typeface="+mn-cs"/>
              </a:rPr>
              <a:t>take action to recover.</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strategy of deadlock prevention is, simply put, to design a system in such a way that the possibility of deadlock is excluded. We can view deadlock prevention methods as falling into two classes. An indirect method of deadlock prevention is to prevent the occurrence of one of the three necessary conditions listed previously (items 1 through 3). A direct method of deadlock prevention is to prevent the occurrence of a circular wait (item 4).</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baseline="0" dirty="0">
                <a:solidFill>
                  <a:schemeClr val="tx1"/>
                </a:solidFill>
                <a:latin typeface="+mn-lt"/>
                <a:ea typeface="+mn-ea"/>
                <a:cs typeface="+mn-cs"/>
              </a:rPr>
              <a:t>Mutual Exclusion</a:t>
            </a:r>
          </a:p>
          <a:p>
            <a:r>
              <a:rPr lang="en-US" sz="1200" kern="1200" baseline="0" dirty="0">
                <a:solidFill>
                  <a:schemeClr val="tx1"/>
                </a:solidFill>
                <a:latin typeface="+mn-lt"/>
                <a:ea typeface="+mn-ea"/>
                <a:cs typeface="+mn-cs"/>
              </a:rPr>
              <a:t>In general, the first of the four listed conditions cannot be disallowed. If access to a resource requires mutual exclusion, then mutual exclusion must be supported by the OS. Some resources, such as files, may allow multiple accesses for reads but only exclusive access for writes. Even in this case, deadlock can occur if more than one process requires write permission.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Hold and Wait</a:t>
            </a:r>
          </a:p>
          <a:p>
            <a:r>
              <a:rPr lang="en-US" sz="1200" kern="1200" baseline="0" dirty="0">
                <a:solidFill>
                  <a:schemeClr val="tx1"/>
                </a:solidFill>
                <a:latin typeface="+mn-lt"/>
                <a:ea typeface="+mn-ea"/>
                <a:cs typeface="+mn-cs"/>
              </a:rPr>
              <a:t>The hold-and-wait condition can be prevented by requiring that a process request all of its required resources at one time and blocking the process until all requests can be granted simultaneously. This approach is inefficient in two ways. First, a process may be held up for a long time waiting for all of its resource requests to be filled, when in fact it could have proceeded with only some of the resources. Second, resources allocated to a process may remain unused for a considerable period, during which time they are denied to other processes. Another problem is that a process may not know in advance all of the resources that it will require.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also the practical problem created by the use of modular programming or a multithreaded structure for an application. An application would need to be aware of all resources that will be requested at all levels or in all modules to make the simultaneous request.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a:solidFill>
                  <a:schemeClr val="tx1"/>
                </a:solidFill>
                <a:latin typeface="+mn-lt"/>
                <a:ea typeface="+mn-ea"/>
                <a:cs typeface="+mn-cs"/>
              </a:rPr>
              <a:t>No Preemption</a:t>
            </a:r>
          </a:p>
          <a:p>
            <a:r>
              <a:rPr lang="en-US" sz="1200" kern="1200" baseline="0" dirty="0">
                <a:solidFill>
                  <a:schemeClr val="tx1"/>
                </a:solidFill>
                <a:latin typeface="+mn-lt"/>
                <a:ea typeface="+mn-ea"/>
                <a:cs typeface="+mn-cs"/>
              </a:rPr>
              <a:t>This condition can be prevented in several ways. First, if a process holding certain resources is denied a further request, that process must release its original resources and, if necessary, request them again together with the additional resource. Alternatively, if a process requests a resource that is currently held by another process, the OS may preempt the second process and require it to release its resources. This latter scheme would prevent deadlock only if no two processes possessed the same priority.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is practical only when applied to resources whose state can be easily saved and restored later, as is the case with a processor.</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Circular Wait</a:t>
            </a:r>
          </a:p>
          <a:p>
            <a:r>
              <a:rPr lang="en-US" sz="1200" kern="1200" baseline="0" dirty="0">
                <a:solidFill>
                  <a:schemeClr val="tx1"/>
                </a:solidFill>
                <a:latin typeface="+mn-lt"/>
                <a:ea typeface="+mn-ea"/>
                <a:cs typeface="+mn-cs"/>
              </a:rPr>
              <a:t>The circular-wait condition can be prevented by defining a linear ordering of resource types. If a process has been allocated resources of type </a:t>
            </a:r>
            <a:r>
              <a:rPr lang="en-US" sz="1200" i="1" kern="1200" baseline="0" dirty="0">
                <a:solidFill>
                  <a:schemeClr val="tx1"/>
                </a:solidFill>
                <a:latin typeface="+mn-lt"/>
                <a:ea typeface="+mn-ea"/>
                <a:cs typeface="+mn-cs"/>
              </a:rPr>
              <a:t>R , then it may </a:t>
            </a:r>
            <a:r>
              <a:rPr lang="en-US" sz="1200" kern="1200" baseline="0" dirty="0">
                <a:solidFill>
                  <a:schemeClr val="tx1"/>
                </a:solidFill>
                <a:latin typeface="+mn-lt"/>
                <a:ea typeface="+mn-ea"/>
                <a:cs typeface="+mn-cs"/>
              </a:rPr>
              <a:t>subsequently request only those resources of types following </a:t>
            </a:r>
            <a:r>
              <a:rPr lang="en-US" sz="1200" i="1" kern="1200" baseline="0" dirty="0">
                <a:solidFill>
                  <a:schemeClr val="tx1"/>
                </a:solidFill>
                <a:latin typeface="+mn-lt"/>
                <a:ea typeface="+mn-ea"/>
                <a:cs typeface="+mn-cs"/>
              </a:rPr>
              <a:t>R in the ordering. </a:t>
            </a:r>
            <a:r>
              <a:rPr lang="en-US" sz="1200" kern="1200" baseline="0" dirty="0">
                <a:solidFill>
                  <a:schemeClr val="tx1"/>
                </a:solidFill>
                <a:latin typeface="+mn-lt"/>
                <a:ea typeface="+mn-ea"/>
                <a:cs typeface="+mn-cs"/>
              </a:rPr>
              <a:t>To see that this strategy works, let us associate an index with each resource type. Then resource </a:t>
            </a:r>
            <a:r>
              <a:rPr lang="en-US" sz="1200" i="1" kern="1200" baseline="0" dirty="0">
                <a:solidFill>
                  <a:schemeClr val="tx1"/>
                </a:solidFill>
                <a:latin typeface="+mn-lt"/>
                <a:ea typeface="+mn-ea"/>
                <a:cs typeface="+mn-cs"/>
              </a:rPr>
              <a:t>R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precedes R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in the ordering if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 Now suppose that two </a:t>
            </a:r>
            <a:r>
              <a:rPr lang="en-US" sz="1200" kern="1200" baseline="0" dirty="0">
                <a:solidFill>
                  <a:schemeClr val="tx1"/>
                </a:solidFill>
                <a:latin typeface="+mn-lt"/>
                <a:ea typeface="+mn-ea"/>
                <a:cs typeface="+mn-cs"/>
              </a:rPr>
              <a:t>processes, A and B, are deadlocked because A has acquired </a:t>
            </a:r>
            <a:r>
              <a:rPr lang="en-US" sz="1200" i="1" kern="1200" baseline="0" dirty="0">
                <a:solidFill>
                  <a:schemeClr val="tx1"/>
                </a:solidFill>
                <a:latin typeface="+mn-lt"/>
                <a:ea typeface="+mn-ea"/>
                <a:cs typeface="+mn-cs"/>
              </a:rPr>
              <a:t>R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and requested R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and B has acquired </a:t>
            </a:r>
            <a:r>
              <a:rPr lang="en-US" sz="1200" i="1" kern="1200" baseline="0" dirty="0">
                <a:solidFill>
                  <a:schemeClr val="tx1"/>
                </a:solidFill>
                <a:latin typeface="+mn-lt"/>
                <a:ea typeface="+mn-ea"/>
                <a:cs typeface="+mn-cs"/>
              </a:rPr>
              <a:t>R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and requested R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This condition is impossible because it </a:t>
            </a:r>
            <a:r>
              <a:rPr lang="en-US" sz="1200" kern="1200" baseline="0" dirty="0">
                <a:solidFill>
                  <a:schemeClr val="tx1"/>
                </a:solidFill>
                <a:latin typeface="+mn-lt"/>
                <a:ea typeface="+mn-ea"/>
                <a:cs typeface="+mn-cs"/>
              </a:rPr>
              <a:t>implies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and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&lt;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hold-and-wait prevention, circular-wait prevention may be inefficient, slowing down processes and denying resource access unnecessarily.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approach to solving the deadlock problem that differs subtly from deadlock prevention is deadlock avoidance. 2 In </a:t>
            </a:r>
            <a:r>
              <a:rPr lang="en-US" sz="1200" b="1" kern="1200" baseline="0" dirty="0">
                <a:solidFill>
                  <a:schemeClr val="tx1"/>
                </a:solidFill>
                <a:latin typeface="+mn-lt"/>
                <a:ea typeface="+mn-ea"/>
                <a:cs typeface="+mn-cs"/>
              </a:rPr>
              <a:t>deadlock prevention , </a:t>
            </a:r>
            <a:r>
              <a:rPr lang="en-US" sz="1200" b="0" kern="1200" baseline="0" dirty="0">
                <a:solidFill>
                  <a:schemeClr val="tx1"/>
                </a:solidFill>
                <a:latin typeface="+mn-lt"/>
                <a:ea typeface="+mn-ea"/>
                <a:cs typeface="+mn-cs"/>
              </a:rPr>
              <a:t>we constrain resource </a:t>
            </a:r>
            <a:r>
              <a:rPr lang="en-US" sz="1200" kern="1200" baseline="0" dirty="0">
                <a:solidFill>
                  <a:schemeClr val="tx1"/>
                </a:solidFill>
                <a:latin typeface="+mn-lt"/>
                <a:ea typeface="+mn-ea"/>
                <a:cs typeface="+mn-cs"/>
              </a:rPr>
              <a:t>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r>
              <a:rPr lang="en-US" sz="1200" b="1" kern="1200" baseline="0" dirty="0">
                <a:solidFill>
                  <a:schemeClr val="tx1"/>
                </a:solidFill>
                <a:latin typeface="+mn-lt"/>
                <a:ea typeface="+mn-ea"/>
                <a:cs typeface="+mn-cs"/>
              </a:rPr>
              <a:t>Deadlock avoidance , </a:t>
            </a:r>
            <a:r>
              <a:rPr lang="en-US" sz="1200" b="0" kern="1200" baseline="0" dirty="0">
                <a:solidFill>
                  <a:schemeClr val="tx1"/>
                </a:solidFill>
                <a:latin typeface="+mn-lt"/>
                <a:ea typeface="+mn-ea"/>
                <a:cs typeface="+mn-cs"/>
              </a:rPr>
              <a:t>on the other hand, allows the three necessary</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conditions but </a:t>
            </a:r>
            <a:r>
              <a:rPr lang="en-US" sz="1200" kern="1200" baseline="0" dirty="0">
                <a:solidFill>
                  <a:schemeClr val="tx1"/>
                </a:solidFill>
                <a:latin typeface="+mn-lt"/>
                <a:ea typeface="+mn-ea"/>
                <a:cs typeface="+mn-cs"/>
              </a:rPr>
              <a:t>makes judicious choices to assure that the deadlock point is never reached. As such, avoidance allows more concurrency than prevention. With deadlock avoidance, a decision is made dynamically whether the current resource allocation request will, if granted, potentially lead to a deadlock. Deadlock avoidance thus requires knowledge</a:t>
            </a:r>
          </a:p>
          <a:p>
            <a:r>
              <a:rPr lang="en-US" sz="1200" kern="1200" baseline="0" dirty="0">
                <a:solidFill>
                  <a:schemeClr val="tx1"/>
                </a:solidFill>
                <a:latin typeface="+mn-lt"/>
                <a:ea typeface="+mn-ea"/>
                <a:cs typeface="+mn-cs"/>
              </a:rPr>
              <a:t>of future process resource requests. </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this section, we describe two approaches to deadlock avoidance:</a:t>
            </a:r>
          </a:p>
          <a:p>
            <a:r>
              <a:rPr lang="en-US" sz="1200" kern="1200" baseline="0" dirty="0">
                <a:solidFill>
                  <a:schemeClr val="tx1"/>
                </a:solidFill>
                <a:latin typeface="+mn-lt"/>
                <a:ea typeface="+mn-ea"/>
                <a:cs typeface="+mn-cs"/>
              </a:rPr>
              <a:t>• Do not start a process if its demands might lead to deadlock.</a:t>
            </a:r>
          </a:p>
          <a:p>
            <a:r>
              <a:rPr lang="en-US" sz="1200" kern="1200" baseline="0" dirty="0">
                <a:solidFill>
                  <a:schemeClr val="tx1"/>
                </a:solidFill>
                <a:latin typeface="+mn-lt"/>
                <a:ea typeface="+mn-ea"/>
                <a:cs typeface="+mn-cs"/>
              </a:rPr>
              <a:t>• Do not grant an incremental resource request to a process if this allocation might lead to deadlock.</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chapter continues our survey of concurrency by looking at two problems that plague all efforts to support concurrent processing: deadlock and starvation. We begin with a discussion of the underlying principles of deadlock and the related problem of starvation. Then we examine the three common approaches to dealing with deadlock: prevention, detection, and avoidance. We then look at one of the classic problems used to illustrate both synchronization and deadlock issues: the dining philosophers problem.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Chapter 5 , the discussion in this chapter is limited to a consideration of concurrency and deadlock on a single system. Measures to deal with distributed deadlock problems are assessed in Chapter 18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strategy of resource allocation denial, referred to as the </a:t>
            </a:r>
            <a:r>
              <a:rPr lang="en-US" sz="1200" b="1" kern="1200" baseline="0" dirty="0">
                <a:solidFill>
                  <a:schemeClr val="tx1"/>
                </a:solidFill>
                <a:latin typeface="+mn-lt"/>
                <a:ea typeface="+mn-ea"/>
                <a:cs typeface="+mn-cs"/>
              </a:rPr>
              <a:t>banker’s algorithm ,  </a:t>
            </a:r>
            <a:r>
              <a:rPr lang="en-US" sz="1200" kern="1200" baseline="0" dirty="0">
                <a:solidFill>
                  <a:schemeClr val="tx1"/>
                </a:solidFill>
                <a:latin typeface="+mn-lt"/>
                <a:ea typeface="+mn-ea"/>
                <a:cs typeface="+mn-cs"/>
              </a:rPr>
              <a:t>was first proposed in [DIJK65]. Let us begin by defining the concepts of state and safe state. Consider a system with a fixed number of processes and a fixed number of resources. At any time a process may have zero or more resources allocated to it. The </a:t>
            </a:r>
            <a:r>
              <a:rPr lang="en-US" sz="1200" b="1" kern="1200" baseline="0" dirty="0">
                <a:solidFill>
                  <a:schemeClr val="tx1"/>
                </a:solidFill>
                <a:latin typeface="+mn-lt"/>
                <a:ea typeface="+mn-ea"/>
                <a:cs typeface="+mn-cs"/>
              </a:rPr>
              <a:t>state </a:t>
            </a:r>
            <a:r>
              <a:rPr lang="en-US" sz="1200" b="0" kern="1200" baseline="0" dirty="0">
                <a:solidFill>
                  <a:schemeClr val="tx1"/>
                </a:solidFill>
                <a:latin typeface="+mn-lt"/>
                <a:ea typeface="+mn-ea"/>
                <a:cs typeface="+mn-cs"/>
              </a:rPr>
              <a:t>of the system reflects the current allocation of resources to processes. Thus, </a:t>
            </a:r>
            <a:r>
              <a:rPr lang="en-US" sz="1200" kern="1200" baseline="0" dirty="0">
                <a:solidFill>
                  <a:schemeClr val="tx1"/>
                </a:solidFill>
                <a:latin typeface="+mn-lt"/>
                <a:ea typeface="+mn-ea"/>
                <a:cs typeface="+mn-cs"/>
              </a:rPr>
              <a:t>the state consists of the two vectors, Resource and Available, and the two matrices, Claim and Allocation, defined earlier. A </a:t>
            </a:r>
            <a:r>
              <a:rPr lang="en-US" sz="1200" b="1" kern="1200" baseline="0" dirty="0">
                <a:solidFill>
                  <a:schemeClr val="tx1"/>
                </a:solidFill>
                <a:latin typeface="+mn-lt"/>
                <a:ea typeface="+mn-ea"/>
                <a:cs typeface="+mn-cs"/>
              </a:rPr>
              <a:t>safe state </a:t>
            </a:r>
            <a:r>
              <a:rPr lang="en-US" sz="1200" b="0" kern="1200" baseline="0" dirty="0">
                <a:solidFill>
                  <a:schemeClr val="tx1"/>
                </a:solidFill>
                <a:latin typeface="+mn-lt"/>
                <a:ea typeface="+mn-ea"/>
                <a:cs typeface="+mn-cs"/>
              </a:rPr>
              <a:t>is one in which there is at least </a:t>
            </a:r>
            <a:r>
              <a:rPr lang="en-US" sz="1200" kern="1200" baseline="0" dirty="0">
                <a:solidFill>
                  <a:schemeClr val="tx1"/>
                </a:solidFill>
                <a:latin typeface="+mn-lt"/>
                <a:ea typeface="+mn-ea"/>
                <a:cs typeface="+mn-cs"/>
              </a:rPr>
              <a:t>one sequence of resource allocations to processes that does not result in a deadlock (i.e., all of the processes can be run to completion). An </a:t>
            </a:r>
            <a:r>
              <a:rPr lang="en-US" sz="1200" b="1" kern="1200" baseline="0" dirty="0">
                <a:solidFill>
                  <a:schemeClr val="tx1"/>
                </a:solidFill>
                <a:latin typeface="+mn-lt"/>
                <a:ea typeface="+mn-ea"/>
                <a:cs typeface="+mn-cs"/>
              </a:rPr>
              <a:t>unsafe state </a:t>
            </a:r>
            <a:r>
              <a:rPr lang="en-US" sz="1200" b="0" kern="1200" baseline="0" dirty="0">
                <a:solidFill>
                  <a:schemeClr val="tx1"/>
                </a:solidFill>
                <a:latin typeface="+mn-lt"/>
                <a:ea typeface="+mn-ea"/>
                <a:cs typeface="+mn-cs"/>
              </a:rPr>
              <a:t>is, of course, a </a:t>
            </a:r>
            <a:r>
              <a:rPr lang="en-US" sz="1200" kern="1200" baseline="0" dirty="0">
                <a:solidFill>
                  <a:schemeClr val="tx1"/>
                </a:solidFill>
                <a:latin typeface="+mn-lt"/>
                <a:ea typeface="+mn-ea"/>
                <a:cs typeface="+mn-cs"/>
              </a:rPr>
              <a:t>state that is not safe.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dirty="0"/>
              <a:t>Animation:</a:t>
            </a:r>
            <a:r>
              <a:rPr lang="en-NZ" b="0" dirty="0"/>
              <a:t> Callouts explain resource</a:t>
            </a:r>
            <a:r>
              <a:rPr lang="en-NZ" b="0" baseline="0" dirty="0"/>
              <a:t> parts of figure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following example illustrates these concepts. Figure 6.7a shows the state of a system consisting of four processes and three resources. The total amount of resources R1, R2, and R3 are 9, 3, and 6 units, respectively. In the current state allocations have been made to the four processes, leaving 1 unit of R2 and 1 unit of R3 available. Is this a safe state? To answer this question, we ask an intermediate question: Can any of the four processes be run to completion with the resources available? That is, can the difference between the maximum requirement and current allocation for any process be met with the available resources? In terms of the matrices and vectors introduced earlier, the condition to be met</a:t>
            </a:r>
          </a:p>
          <a:p>
            <a:r>
              <a:rPr lang="en-US" sz="1200" kern="1200" baseline="0" dirty="0">
                <a:solidFill>
                  <a:schemeClr val="tx1"/>
                </a:solidFill>
                <a:latin typeface="+mn-lt"/>
                <a:ea typeface="+mn-ea"/>
                <a:cs typeface="+mn-cs"/>
              </a:rPr>
              <a:t>for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is:</a:t>
            </a:r>
          </a:p>
          <a:p>
            <a:r>
              <a:rPr lang="en-US" sz="1200" i="1" kern="1200" baseline="0" dirty="0" err="1">
                <a:solidFill>
                  <a:schemeClr val="tx1"/>
                </a:solidFill>
                <a:latin typeface="+mn-lt"/>
                <a:ea typeface="+mn-ea"/>
                <a:cs typeface="+mn-cs"/>
              </a:rPr>
              <a:t>Cij</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Aij</a:t>
            </a:r>
            <a:r>
              <a:rPr lang="en-US" sz="1200" i="1" kern="1200" baseline="0" dirty="0">
                <a:solidFill>
                  <a:schemeClr val="tx1"/>
                </a:solidFill>
                <a:latin typeface="+mn-lt"/>
                <a:ea typeface="+mn-ea"/>
                <a:cs typeface="+mn-cs"/>
              </a:rPr>
              <a:t> … </a:t>
            </a:r>
            <a:r>
              <a:rPr lang="en-US" sz="1200" i="1" kern="1200" baseline="0" dirty="0" err="1">
                <a:solidFill>
                  <a:schemeClr val="tx1"/>
                </a:solidFill>
                <a:latin typeface="+mn-lt"/>
                <a:ea typeface="+mn-ea"/>
                <a:cs typeface="+mn-cs"/>
              </a:rPr>
              <a:t>Vj</a:t>
            </a:r>
            <a:r>
              <a:rPr lang="en-US" sz="1200" i="1" kern="1200" baseline="0" dirty="0">
                <a:solidFill>
                  <a:schemeClr val="tx1"/>
                </a:solidFill>
                <a:latin typeface="+mn-lt"/>
                <a:ea typeface="+mn-ea"/>
                <a:cs typeface="+mn-cs"/>
              </a:rPr>
              <a:t>, for all </a:t>
            </a:r>
            <a:r>
              <a:rPr lang="en-US" sz="1200" i="1" kern="1200" baseline="0" dirty="0" err="1">
                <a:solidFill>
                  <a:schemeClr val="tx1"/>
                </a:solidFill>
                <a:latin typeface="+mn-lt"/>
                <a:ea typeface="+mn-ea"/>
                <a:cs typeface="+mn-cs"/>
              </a:rPr>
              <a:t>j</a:t>
            </a:r>
            <a:endParaRPr lang="en-NZ"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Clearly, this is not possible for P1, which has only 1 unit of R1 and requires 2 more units of R1, 2 units of R2, and 2 units of R3. However, by assigning one unit of R3 to process P2, P2 has its maximum required resources allocated and can run to completion. Let us assume that this is accomplished. When P2 completes, its resources can be returned to the pool of available resources. The resulting state is shown in Figure 6.7b . Now we can ask again if any of the remaining processes can be completed. In this case, each of the remaining processes could be completed.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Suppose we choose P1, allocate the required resources, complete P1, and return all of P1’s resources to the available pool. We are left in the state shown in Figure 6.7c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Next, we can complete P3, resulting in the state of Figure 6.7d . Finally, we can complete P4. At this point, all of the processes have been run to completion. Thus, the state defined by Figure 6.7a is a safe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concepts suggest the following deadlock avoidance strategy, which ensures that the system of processes and resources is always in a safe state. When a process makes a request for a set of resources, assume that the request is granted, update the system state accordingly, and then determine if the result is a safe state. If so, grant the request and, if not, block the process until it is safe to grant the request.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the state defined in Figure 6.8a . Suppose P2 makes a request for one additional unit of R1 and one additional unit of R3. If we assume the request is granted, then the resulting state is that of Figure 6.7a . We have already seen that this is a safe state; therefore, it is safe to grant the request. Now let us return to the state of Figure 6.8a and suppose that P1 makes the request for one additional unit each of R1 and R3; if we assume that the request is granted, we are left in the state of Figure 6.8b . Is this a safe state? The answer is no, because each process will need at least one additional unit of R1, and there are none available. Thus, on the basis of deadlock avoidance, the request by P1 should be denied and P1 should be blocked.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point out that Figure 6.8b is not a deadlocked state. It merely has the potential for deadlock. It is possible, for example, that if P1 were run from this state it would subsequently release one unit of R1 and one unit of R3 prior to needing these resources again. If that happened, the system would return to a safe state. Thus, the deadlock avoidance strategy does not predict deadlock with certainty; it merely anticipates the possibility of deadlock and assures that there is never such a possibility.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6.9 gives an abstract version of the deadlock avoidance logic. The main algorithm is shown in part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With the state of the system defined by the data structure state , request[*] is a vector defining the resources requested by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First, a check is made to assure that the request does not exceed the </a:t>
            </a:r>
            <a:r>
              <a:rPr lang="en-US" sz="1200" kern="1200" baseline="0" dirty="0">
                <a:solidFill>
                  <a:schemeClr val="tx1"/>
                </a:solidFill>
                <a:latin typeface="+mn-lt"/>
                <a:ea typeface="+mn-ea"/>
                <a:cs typeface="+mn-cs"/>
              </a:rPr>
              <a:t>original claim of the process. If the request is valid, the next step is to determine if it is possible to fulfill the request (i.e., there are sufficient resources available). If it is not possible, then the process is suspended. If it is possible, the final step is to</a:t>
            </a:r>
          </a:p>
          <a:p>
            <a:r>
              <a:rPr lang="en-US" sz="1200" kern="1200" baseline="0" dirty="0">
                <a:solidFill>
                  <a:schemeClr val="tx1"/>
                </a:solidFill>
                <a:latin typeface="+mn-lt"/>
                <a:ea typeface="+mn-ea"/>
                <a:cs typeface="+mn-cs"/>
              </a:rPr>
              <a:t>determine if it is safe to fulfill the request. To do this, the resources are tentatively assigned to process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to form </a:t>
            </a:r>
            <a:r>
              <a:rPr lang="en-US" sz="1200" i="1" kern="1200" baseline="0" dirty="0" err="1">
                <a:solidFill>
                  <a:schemeClr val="tx1"/>
                </a:solidFill>
                <a:latin typeface="+mn-lt"/>
                <a:ea typeface="+mn-ea"/>
                <a:cs typeface="+mn-cs"/>
              </a:rPr>
              <a:t>newstate</a:t>
            </a:r>
            <a:r>
              <a:rPr lang="en-US" sz="1200" i="1"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Then a test for safety is made using the algorithm in Figure 6.9c.</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a:solidFill>
                  <a:schemeClr val="tx1"/>
                </a:solidFill>
                <a:latin typeface="+mn-lt"/>
                <a:ea typeface="+mn-ea"/>
                <a:cs typeface="+mn-cs"/>
              </a:rPr>
              <a:t>Deadlock avoidance has the advantage that it is not necessary to preempt and</a:t>
            </a:r>
          </a:p>
          <a:p>
            <a:r>
              <a:rPr lang="en-NZ" sz="1200" kern="1200" baseline="0" dirty="0">
                <a:solidFill>
                  <a:schemeClr val="tx1"/>
                </a:solidFill>
                <a:latin typeface="+mn-lt"/>
                <a:ea typeface="+mn-ea"/>
                <a:cs typeface="+mn-cs"/>
              </a:rPr>
              <a:t>rollback processes, as in deadlock detection, and is less restrictive than deadlock</a:t>
            </a:r>
          </a:p>
          <a:p>
            <a:r>
              <a:rPr lang="en-NZ" sz="1200" kern="1200" baseline="0" dirty="0">
                <a:solidFill>
                  <a:schemeClr val="tx1"/>
                </a:solidFill>
                <a:latin typeface="+mn-lt"/>
                <a:ea typeface="+mn-ea"/>
                <a:cs typeface="+mn-cs"/>
              </a:rPr>
              <a:t>prevention.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a:solidFill>
                  <a:schemeClr val="tx1"/>
                </a:solidFill>
                <a:latin typeface="+mn-lt"/>
                <a:ea typeface="+mn-ea"/>
                <a:cs typeface="+mn-cs"/>
              </a:rPr>
              <a:t>However, it does have a number of restrictions on its use:</a:t>
            </a:r>
          </a:p>
          <a:p>
            <a:r>
              <a:rPr lang="en-NZ" sz="1200" kern="1200" baseline="0" dirty="0">
                <a:solidFill>
                  <a:schemeClr val="tx1"/>
                </a:solidFill>
                <a:latin typeface="+mn-lt"/>
                <a:ea typeface="+mn-ea"/>
                <a:cs typeface="+mn-cs"/>
              </a:rPr>
              <a:t>• The maximum resource requirement for each process must be stated in advance.</a:t>
            </a:r>
          </a:p>
          <a:p>
            <a:r>
              <a:rPr lang="en-NZ" sz="1200" kern="1200" baseline="0" dirty="0">
                <a:solidFill>
                  <a:schemeClr val="tx1"/>
                </a:solidFill>
                <a:latin typeface="+mn-lt"/>
                <a:ea typeface="+mn-ea"/>
                <a:cs typeface="+mn-cs"/>
              </a:rPr>
              <a:t>• The processes under consideration must be independent; </a:t>
            </a:r>
          </a:p>
          <a:p>
            <a:pPr lvl="1"/>
            <a:r>
              <a:rPr lang="en-NZ" sz="1200" kern="1200" baseline="0" dirty="0">
                <a:solidFill>
                  <a:schemeClr val="tx1"/>
                </a:solidFill>
                <a:latin typeface="+mn-lt"/>
                <a:ea typeface="+mn-ea"/>
                <a:cs typeface="+mn-cs"/>
              </a:rPr>
              <a:t>that is, the order in which they execute must be unconstrained by any synchronization requirements.</a:t>
            </a:r>
          </a:p>
          <a:p>
            <a:r>
              <a:rPr lang="en-NZ" sz="1200" kern="1200" baseline="0" dirty="0">
                <a:solidFill>
                  <a:schemeClr val="tx1"/>
                </a:solidFill>
                <a:latin typeface="+mn-lt"/>
                <a:ea typeface="+mn-ea"/>
                <a:cs typeface="+mn-cs"/>
              </a:rPr>
              <a:t>• There must be a fixed number of resources to allocate.</a:t>
            </a:r>
          </a:p>
          <a:p>
            <a:r>
              <a:rPr lang="en-NZ" sz="1200" kern="1200" baseline="0" dirty="0">
                <a:solidFill>
                  <a:schemeClr val="tx1"/>
                </a:solidFill>
                <a:latin typeface="+mn-lt"/>
                <a:ea typeface="+mn-ea"/>
                <a:cs typeface="+mn-cs"/>
              </a:rPr>
              <a:t>• No process may exit while holding resources.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Deadlock can be defined as the </a:t>
            </a:r>
            <a:r>
              <a:rPr lang="en-US" sz="1200" i="1" kern="1200" baseline="0" dirty="0">
                <a:solidFill>
                  <a:schemeClr val="tx1"/>
                </a:solidFill>
                <a:latin typeface="+mn-lt"/>
                <a:ea typeface="+mn-ea"/>
                <a:cs typeface="+mn-cs"/>
              </a:rPr>
              <a:t>permanent blocking of a set of processes that either </a:t>
            </a:r>
            <a:r>
              <a:rPr lang="en-US" sz="1200" kern="1200" baseline="0" dirty="0">
                <a:solidFill>
                  <a:schemeClr val="tx1"/>
                </a:solidFill>
                <a:latin typeface="+mn-lt"/>
                <a:ea typeface="+mn-ea"/>
                <a:cs typeface="+mn-cs"/>
              </a:rPr>
              <a:t>compete for system resources or communicate with each other. A set of processes is deadlocked when each process in the set is blocked awaiting an event (typically the freeing up of some requested resource) that can only be triggered by another blocked process in the set. Deadlock is permanent because none of the events is ever triggered. Unlike other problems in concurrent process management, there is no efficient solution in the general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Deadlock prevention strategies are very conservative; they solve the problem of deadlock by limiting access to resources and by imposing restrictions on processes. At the opposite extreme, deadlock detection strategies do not limit resource access or restrict process actions. With deadlock detection, requested resources are granted to processes whenever possible. Periodically, the OS performs an algorithm that allows it to detect the circular wait condition described earlier in condition (4) and illustrated in Figure 6.6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check for deadlock can be made as frequently as each resource request or, less frequently, depending on how likely it is for a deadlock to occur. Checking at each resource request has two advantages: It leads to early detection, and the algorithm is relatively simple because it is based on incremental changes to the state of the system. On the other hand, such frequent checks consume considerable processor time.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can use Figure 6.10 to illustrate the deadlock detection algorithm. The</a:t>
            </a:r>
          </a:p>
          <a:p>
            <a:r>
              <a:rPr lang="en-US" sz="1200" kern="1200" baseline="0" dirty="0">
                <a:solidFill>
                  <a:schemeClr val="tx1"/>
                </a:solidFill>
                <a:latin typeface="+mn-lt"/>
                <a:ea typeface="+mn-ea"/>
                <a:cs typeface="+mn-cs"/>
              </a:rPr>
              <a:t>algorithm proceeds as follows:</a:t>
            </a:r>
            <a:endParaRPr lang="en-NZ" sz="1200" b="0" kern="1200" baseline="0" dirty="0">
              <a:solidFill>
                <a:schemeClr val="tx1"/>
              </a:solidFill>
              <a:latin typeface="+mn-lt"/>
              <a:ea typeface="+mn-ea"/>
              <a:cs typeface="+mn-cs"/>
            </a:endParaRP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1.  Mark P4, because P4 has no allocated resources.</a:t>
            </a:r>
          </a:p>
          <a:p>
            <a:endParaRPr lang="en-NZ" sz="1200" b="0" kern="1200" baseline="0" dirty="0">
              <a:solidFill>
                <a:schemeClr val="tx1"/>
              </a:solidFill>
              <a:latin typeface="+mn-lt"/>
              <a:ea typeface="+mn-ea"/>
              <a:cs typeface="+mn-cs"/>
            </a:endParaRPr>
          </a:p>
          <a:p>
            <a:r>
              <a:rPr lang="pl-PL" sz="1200" b="0" kern="1200" baseline="0" dirty="0">
                <a:solidFill>
                  <a:schemeClr val="tx1"/>
                </a:solidFill>
                <a:latin typeface="+mn-lt"/>
                <a:ea typeface="+mn-ea"/>
                <a:cs typeface="+mn-cs"/>
              </a:rPr>
              <a:t>2. Set </a:t>
            </a:r>
            <a:r>
              <a:rPr lang="pl-PL" sz="1200" b="1" kern="1200" baseline="0" dirty="0">
                <a:solidFill>
                  <a:schemeClr val="tx1"/>
                </a:solidFill>
                <a:latin typeface="+mn-lt"/>
                <a:ea typeface="+mn-ea"/>
                <a:cs typeface="+mn-cs"/>
              </a:rPr>
              <a:t>W</a:t>
            </a:r>
            <a:r>
              <a:rPr lang="en-NZ" sz="1200" b="1" kern="1200" baseline="0" dirty="0">
                <a:solidFill>
                  <a:schemeClr val="tx1"/>
                </a:solidFill>
                <a:latin typeface="+mn-lt"/>
                <a:ea typeface="+mn-ea"/>
                <a:cs typeface="+mn-cs"/>
              </a:rPr>
              <a:t> </a:t>
            </a:r>
            <a:r>
              <a:rPr lang="en-NZ" sz="1200" b="0" kern="1200" baseline="0" dirty="0">
                <a:solidFill>
                  <a:schemeClr val="tx1"/>
                </a:solidFill>
                <a:latin typeface="+mn-lt"/>
                <a:ea typeface="+mn-ea"/>
                <a:cs typeface="+mn-cs"/>
              </a:rPr>
              <a:t>=</a:t>
            </a:r>
            <a:r>
              <a:rPr lang="pl-PL" sz="1200" b="0" kern="1200" baseline="0" dirty="0">
                <a:solidFill>
                  <a:schemeClr val="tx1"/>
                </a:solidFill>
                <a:latin typeface="+mn-lt"/>
                <a:ea typeface="+mn-ea"/>
                <a:cs typeface="+mn-cs"/>
              </a:rPr>
              <a:t> (0 0 0 0 1).</a:t>
            </a: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3. The request of process P3 is less than or equal to </a:t>
            </a:r>
            <a:r>
              <a:rPr lang="en-NZ" sz="1200" b="1" kern="1200" baseline="0" dirty="0">
                <a:solidFill>
                  <a:schemeClr val="tx1"/>
                </a:solidFill>
                <a:latin typeface="+mn-lt"/>
                <a:ea typeface="+mn-ea"/>
                <a:cs typeface="+mn-cs"/>
              </a:rPr>
              <a:t>W</a:t>
            </a:r>
            <a:r>
              <a:rPr lang="en-NZ" sz="1200" b="0" kern="1200" baseline="0" dirty="0">
                <a:solidFill>
                  <a:schemeClr val="tx1"/>
                </a:solidFill>
                <a:latin typeface="+mn-lt"/>
                <a:ea typeface="+mn-ea"/>
                <a:cs typeface="+mn-cs"/>
              </a:rPr>
              <a:t>, so mark P3 and set W=W + (0 0 0 1 0) = (0 0 0 1 1).</a:t>
            </a:r>
          </a:p>
          <a:p>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4. No other unmarked process has a row in Q that is less than or equal to W.</a:t>
            </a:r>
          </a:p>
          <a:p>
            <a:pPr lvl="1"/>
            <a:r>
              <a:rPr lang="en-NZ" sz="1200" b="0" kern="1200" baseline="0" dirty="0">
                <a:solidFill>
                  <a:schemeClr val="tx1"/>
                </a:solidFill>
                <a:latin typeface="+mn-lt"/>
                <a:ea typeface="+mn-ea"/>
                <a:cs typeface="+mn-cs"/>
              </a:rPr>
              <a:t>Therefore, terminate the algorithm.</a:t>
            </a:r>
          </a:p>
          <a:p>
            <a:pPr lvl="1"/>
            <a:endParaRPr lang="en-NZ" sz="1200" b="0" kern="1200" baseline="0" dirty="0">
              <a:solidFill>
                <a:schemeClr val="tx1"/>
              </a:solidFill>
              <a:latin typeface="+mn-lt"/>
              <a:ea typeface="+mn-ea"/>
              <a:cs typeface="+mn-cs"/>
            </a:endParaRPr>
          </a:p>
          <a:p>
            <a:r>
              <a:rPr lang="en-NZ" sz="1200" b="0" kern="1200" baseline="0" dirty="0">
                <a:solidFill>
                  <a:schemeClr val="tx1"/>
                </a:solidFill>
                <a:latin typeface="+mn-lt"/>
                <a:ea typeface="+mn-ea"/>
                <a:cs typeface="+mn-cs"/>
              </a:rPr>
              <a:t>The algorithm concludes with P1 and P2 unmarked, indicating that these processes are deadlocked.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799701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Once deadlock has been detected, some strategy is needed for recovery. The following are possible approaches, listed in order of increasing sophistication:</a:t>
            </a:r>
          </a:p>
          <a:p>
            <a:r>
              <a:rPr lang="en-US" sz="1200" b="1" kern="1200" baseline="0" dirty="0">
                <a:solidFill>
                  <a:schemeClr val="tx1"/>
                </a:solidFill>
                <a:latin typeface="+mn-lt"/>
                <a:ea typeface="+mn-ea"/>
                <a:cs typeface="+mn-cs"/>
              </a:rPr>
              <a:t>1. Abort all deadlocked processes. </a:t>
            </a:r>
            <a:r>
              <a:rPr lang="en-US" sz="1200" b="0" kern="1200" baseline="0" dirty="0">
                <a:solidFill>
                  <a:schemeClr val="tx1"/>
                </a:solidFill>
                <a:latin typeface="+mn-lt"/>
                <a:ea typeface="+mn-ea"/>
                <a:cs typeface="+mn-cs"/>
              </a:rPr>
              <a:t>This is, believe it or not, one of the most </a:t>
            </a:r>
            <a:r>
              <a:rPr lang="en-US" sz="1200" kern="1200" baseline="0" dirty="0">
                <a:solidFill>
                  <a:schemeClr val="tx1"/>
                </a:solidFill>
                <a:latin typeface="+mn-lt"/>
                <a:ea typeface="+mn-ea"/>
                <a:cs typeface="+mn-cs"/>
              </a:rPr>
              <a:t>common, if not the most common, solution adopted in operating systems.</a:t>
            </a:r>
          </a:p>
          <a:p>
            <a:r>
              <a:rPr lang="en-US" sz="1200" b="1" kern="1200" baseline="0" dirty="0">
                <a:solidFill>
                  <a:schemeClr val="tx1"/>
                </a:solidFill>
                <a:latin typeface="+mn-lt"/>
                <a:ea typeface="+mn-ea"/>
                <a:cs typeface="+mn-cs"/>
              </a:rPr>
              <a:t>2. Back up each deadlocked process to some previously defined checkpoint, and restart all processes</a:t>
            </a:r>
            <a:r>
              <a:rPr lang="en-US" sz="1200" kern="1200" baseline="0" dirty="0">
                <a:solidFill>
                  <a:schemeClr val="tx1"/>
                </a:solidFill>
                <a:latin typeface="+mn-lt"/>
                <a:ea typeface="+mn-ea"/>
                <a:cs typeface="+mn-cs"/>
              </a:rPr>
              <a:t>. This requires that rollback and restart mechanisms be built</a:t>
            </a:r>
          </a:p>
          <a:p>
            <a:r>
              <a:rPr lang="en-US" sz="1200" kern="1200" baseline="0" dirty="0">
                <a:solidFill>
                  <a:schemeClr val="tx1"/>
                </a:solidFill>
                <a:latin typeface="+mn-lt"/>
                <a:ea typeface="+mn-ea"/>
                <a:cs typeface="+mn-cs"/>
              </a:rPr>
              <a:t>in to the system. The risk in this approach is that the original deadlock may recur. However, the </a:t>
            </a:r>
            <a:r>
              <a:rPr lang="en-US" sz="1200" kern="1200" baseline="0" dirty="0" err="1">
                <a:solidFill>
                  <a:schemeClr val="tx1"/>
                </a:solidFill>
                <a:latin typeface="+mn-lt"/>
                <a:ea typeface="+mn-ea"/>
                <a:cs typeface="+mn-cs"/>
              </a:rPr>
              <a:t>nondeterminancy</a:t>
            </a:r>
            <a:r>
              <a:rPr lang="en-US" sz="1200" kern="1200" baseline="0" dirty="0">
                <a:solidFill>
                  <a:schemeClr val="tx1"/>
                </a:solidFill>
                <a:latin typeface="+mn-lt"/>
                <a:ea typeface="+mn-ea"/>
                <a:cs typeface="+mn-cs"/>
              </a:rPr>
              <a:t> of concurrent processing may ensure that this does not happen.</a:t>
            </a:r>
          </a:p>
          <a:p>
            <a:r>
              <a:rPr lang="en-US" sz="1200" b="1" kern="1200" baseline="0" dirty="0">
                <a:solidFill>
                  <a:schemeClr val="tx1"/>
                </a:solidFill>
                <a:latin typeface="+mn-lt"/>
                <a:ea typeface="+mn-ea"/>
                <a:cs typeface="+mn-cs"/>
              </a:rPr>
              <a:t>3. Successively abort deadlocked processes until deadlock no longer exists. </a:t>
            </a:r>
            <a:r>
              <a:rPr lang="en-US" sz="1200" b="0" kern="1200" baseline="0" dirty="0">
                <a:solidFill>
                  <a:schemeClr val="tx1"/>
                </a:solidFill>
                <a:latin typeface="+mn-lt"/>
                <a:ea typeface="+mn-ea"/>
                <a:cs typeface="+mn-cs"/>
              </a:rPr>
              <a:t>The </a:t>
            </a:r>
            <a:r>
              <a:rPr lang="en-US" sz="1200" kern="1200" baseline="0" dirty="0">
                <a:solidFill>
                  <a:schemeClr val="tx1"/>
                </a:solidFill>
                <a:latin typeface="+mn-lt"/>
                <a:ea typeface="+mn-ea"/>
                <a:cs typeface="+mn-cs"/>
              </a:rPr>
              <a:t>order in which processes are selected for abortion should be on the basis of some criterion of minimum cost. After each abortion, the detection algorithm must be </a:t>
            </a:r>
            <a:r>
              <a:rPr lang="en-US" sz="1200" kern="1200" baseline="0" dirty="0" err="1">
                <a:solidFill>
                  <a:schemeClr val="tx1"/>
                </a:solidFill>
                <a:latin typeface="+mn-lt"/>
                <a:ea typeface="+mn-ea"/>
                <a:cs typeface="+mn-cs"/>
              </a:rPr>
              <a:t>reinvoked</a:t>
            </a:r>
            <a:r>
              <a:rPr lang="en-US" sz="1200" kern="1200" baseline="0" dirty="0">
                <a:solidFill>
                  <a:schemeClr val="tx1"/>
                </a:solidFill>
                <a:latin typeface="+mn-lt"/>
                <a:ea typeface="+mn-ea"/>
                <a:cs typeface="+mn-cs"/>
              </a:rPr>
              <a:t> to see whether deadlock still exists.</a:t>
            </a:r>
          </a:p>
          <a:p>
            <a:r>
              <a:rPr lang="en-US" sz="1200" b="1" kern="1200" baseline="0" dirty="0">
                <a:solidFill>
                  <a:schemeClr val="tx1"/>
                </a:solidFill>
                <a:latin typeface="+mn-lt"/>
                <a:ea typeface="+mn-ea"/>
                <a:cs typeface="+mn-cs"/>
              </a:rPr>
              <a:t>4. Successively preempt resources until deadlock no longer exists. </a:t>
            </a:r>
            <a:r>
              <a:rPr lang="en-US" sz="1200" b="0" kern="1200" baseline="0" dirty="0">
                <a:solidFill>
                  <a:schemeClr val="tx1"/>
                </a:solidFill>
                <a:latin typeface="+mn-lt"/>
                <a:ea typeface="+mn-ea"/>
                <a:cs typeface="+mn-cs"/>
              </a:rPr>
              <a:t>As in (3), a </a:t>
            </a:r>
            <a:r>
              <a:rPr lang="en-US" sz="1200" b="0" kern="1200" baseline="0" dirty="0" err="1">
                <a:solidFill>
                  <a:schemeClr val="tx1"/>
                </a:solidFill>
                <a:latin typeface="+mn-lt"/>
                <a:ea typeface="+mn-ea"/>
                <a:cs typeface="+mn-cs"/>
              </a:rPr>
              <a:t>costbased</a:t>
            </a:r>
            <a:r>
              <a:rPr lang="en-US" sz="1200" b="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selection should be used, and </a:t>
            </a:r>
            <a:r>
              <a:rPr lang="en-US" sz="1200" kern="1200" baseline="0" dirty="0" err="1">
                <a:solidFill>
                  <a:schemeClr val="tx1"/>
                </a:solidFill>
                <a:latin typeface="+mn-lt"/>
                <a:ea typeface="+mn-ea"/>
                <a:cs typeface="+mn-cs"/>
              </a:rPr>
              <a:t>reinvocation</a:t>
            </a:r>
            <a:r>
              <a:rPr lang="en-US" sz="1200" kern="1200" baseline="0" dirty="0">
                <a:solidFill>
                  <a:schemeClr val="tx1"/>
                </a:solidFill>
                <a:latin typeface="+mn-lt"/>
                <a:ea typeface="+mn-ea"/>
                <a:cs typeface="+mn-cs"/>
              </a:rPr>
              <a:t> of the detection algorithm is required after each preemption. A process that has a resource preempted from it must be rolled back to a point prior to its acquisition of that resource.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(3) and (4), the selection criteria could be one of the following. Choose the process with the</a:t>
            </a:r>
          </a:p>
          <a:p>
            <a:r>
              <a:rPr lang="en-US" sz="1200" kern="1200" baseline="0" dirty="0">
                <a:solidFill>
                  <a:schemeClr val="tx1"/>
                </a:solidFill>
                <a:latin typeface="+mn-lt"/>
                <a:ea typeface="+mn-ea"/>
                <a:cs typeface="+mn-cs"/>
              </a:rPr>
              <a:t>• least amount of processor time consumed so far</a:t>
            </a:r>
          </a:p>
          <a:p>
            <a:r>
              <a:rPr lang="en-US" sz="1200" kern="1200" baseline="0" dirty="0">
                <a:solidFill>
                  <a:schemeClr val="tx1"/>
                </a:solidFill>
                <a:latin typeface="+mn-lt"/>
                <a:ea typeface="+mn-ea"/>
                <a:cs typeface="+mn-cs"/>
              </a:rPr>
              <a:t>• least amount of output produced so far</a:t>
            </a:r>
          </a:p>
          <a:p>
            <a:r>
              <a:rPr lang="en-US" sz="1200" kern="1200" baseline="0" dirty="0">
                <a:solidFill>
                  <a:schemeClr val="tx1"/>
                </a:solidFill>
                <a:latin typeface="+mn-lt"/>
                <a:ea typeface="+mn-ea"/>
                <a:cs typeface="+mn-cs"/>
              </a:rPr>
              <a:t>• most estimated time remaining</a:t>
            </a:r>
          </a:p>
          <a:p>
            <a:pPr>
              <a:buFont typeface="Arial"/>
              <a:buChar char="•"/>
            </a:pPr>
            <a:r>
              <a:rPr lang="en-US" sz="1200" kern="1200" baseline="0" dirty="0">
                <a:solidFill>
                  <a:schemeClr val="tx1"/>
                </a:solidFill>
                <a:latin typeface="+mn-lt"/>
                <a:ea typeface="+mn-ea"/>
                <a:cs typeface="+mn-cs"/>
              </a:rPr>
              <a:t>least total resources allocated so far</a:t>
            </a:r>
          </a:p>
          <a:p>
            <a:r>
              <a:rPr lang="en-US" sz="1200" kern="1200" baseline="0" dirty="0">
                <a:solidFill>
                  <a:schemeClr val="tx1"/>
                </a:solidFill>
                <a:latin typeface="+mn-lt"/>
                <a:ea typeface="+mn-ea"/>
                <a:cs typeface="+mn-cs"/>
              </a:rPr>
              <a:t>• lowest priority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of these quantities are easier to measure than others. Estimated time remaining is particularly suspect. Also, other than by means of the priority measure, there is no indication of the “cost” to the user, as opposed to the cost to the system as a whole.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Table 6.1 suggests, there are strengths and weaknesses to all of the strategies for dealing with deadlock. Rather than attempting to design an OS facility that employs only one of these strategies, it might be more efficient to use different strategies in different situations.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 There are strengths and weaknesses to all of the strategies for dealing with deadlock.</a:t>
            </a:r>
          </a:p>
          <a:p>
            <a:r>
              <a:rPr lang="en-US" sz="1200" kern="1200" baseline="0" dirty="0">
                <a:solidFill>
                  <a:schemeClr val="tx1"/>
                </a:solidFill>
                <a:latin typeface="+mn-lt"/>
                <a:ea typeface="+mn-ea"/>
                <a:cs typeface="+mn-cs"/>
              </a:rPr>
              <a:t>Rather than attempting to design an OS facility that employs only one of these</a:t>
            </a:r>
          </a:p>
          <a:p>
            <a:r>
              <a:rPr lang="en-US" sz="1200" kern="1200" baseline="0" dirty="0">
                <a:solidFill>
                  <a:schemeClr val="tx1"/>
                </a:solidFill>
                <a:latin typeface="+mn-lt"/>
                <a:ea typeface="+mn-ea"/>
                <a:cs typeface="+mn-cs"/>
              </a:rPr>
              <a:t>strategies, it might be more efficient to use different strategies in different situations.</a:t>
            </a:r>
          </a:p>
          <a:p>
            <a:r>
              <a:rPr lang="en-US" sz="1200" kern="1200" baseline="0" dirty="0">
                <a:solidFill>
                  <a:schemeClr val="tx1"/>
                </a:solidFill>
                <a:latin typeface="+mn-lt"/>
                <a:ea typeface="+mn-ea"/>
                <a:cs typeface="+mn-cs"/>
              </a:rPr>
              <a:t>[HOWA73] suggests one approach: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Group resources into a number of different resource classes.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 the linear ordering strategy defined previously for the prevention of circular</a:t>
            </a:r>
          </a:p>
          <a:p>
            <a:r>
              <a:rPr lang="en-US" sz="1200" kern="1200" baseline="0" dirty="0">
                <a:solidFill>
                  <a:schemeClr val="tx1"/>
                </a:solidFill>
                <a:latin typeface="+mn-lt"/>
                <a:ea typeface="+mn-ea"/>
                <a:cs typeface="+mn-cs"/>
              </a:rPr>
              <a:t>wait to prevent deadlocks between resource classes.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Within a resource class, use the algorithm that is most appropriate for that class.</a:t>
            </a:r>
          </a:p>
          <a:p>
            <a:r>
              <a:rPr lang="en-US" sz="1200" kern="1200" baseline="0" dirty="0">
                <a:solidFill>
                  <a:schemeClr val="tx1"/>
                </a:solidFill>
                <a:latin typeface="+mn-lt"/>
                <a:ea typeface="+mn-ea"/>
                <a:cs typeface="+mn-cs"/>
              </a:rPr>
              <a:t>As an example of this technique, consider the following classes of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Swappable space:  Blocks of memory on secondary storage for use in swapping</a:t>
            </a:r>
          </a:p>
          <a:p>
            <a:r>
              <a:rPr lang="en-US" sz="1200" kern="1200" baseline="0" dirty="0">
                <a:solidFill>
                  <a:schemeClr val="tx1"/>
                </a:solidFill>
                <a:latin typeface="+mn-lt"/>
                <a:ea typeface="+mn-ea"/>
                <a:cs typeface="+mn-cs"/>
              </a:rPr>
              <a:t>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resources:  Assignable devices, such as tape drives, and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Main memory: Assignable to processes in pages or segments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Internal resources: Such as I/O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3528752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order of the preceding list represents the order in which resources are</a:t>
            </a:r>
          </a:p>
          <a:p>
            <a:r>
              <a:rPr lang="en-US" sz="1200" kern="1200" baseline="0" dirty="0">
                <a:solidFill>
                  <a:schemeClr val="tx1"/>
                </a:solidFill>
                <a:latin typeface="+mn-lt"/>
                <a:ea typeface="+mn-ea"/>
                <a:cs typeface="+mn-cs"/>
              </a:rPr>
              <a:t>assigned. The order is a reasonable one, considering the sequence of steps that a</a:t>
            </a:r>
          </a:p>
          <a:p>
            <a:r>
              <a:rPr lang="en-US" sz="1200" kern="1200" baseline="0" dirty="0">
                <a:solidFill>
                  <a:schemeClr val="tx1"/>
                </a:solidFill>
                <a:latin typeface="+mn-lt"/>
                <a:ea typeface="+mn-ea"/>
                <a:cs typeface="+mn-cs"/>
              </a:rPr>
              <a:t>process may follow during its lifetime. Within each class, the following strategies</a:t>
            </a:r>
          </a:p>
          <a:p>
            <a:r>
              <a:rPr lang="en-US" sz="1200" kern="1200" baseline="0" dirty="0">
                <a:solidFill>
                  <a:schemeClr val="tx1"/>
                </a:solidFill>
                <a:latin typeface="+mn-lt"/>
                <a:ea typeface="+mn-ea"/>
                <a:cs typeface="+mn-cs"/>
              </a:rPr>
              <a:t>could be used: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Swappable space:  Prevention of deadlocks by requiring that all of the required</a:t>
            </a:r>
          </a:p>
          <a:p>
            <a:r>
              <a:rPr lang="en-US" sz="1200" kern="1200" baseline="0" dirty="0">
                <a:solidFill>
                  <a:schemeClr val="tx1"/>
                </a:solidFill>
                <a:latin typeface="+mn-lt"/>
                <a:ea typeface="+mn-ea"/>
                <a:cs typeface="+mn-cs"/>
              </a:rPr>
              <a:t>resources that may be used be allocated at one time, as in the hold-and-wait</a:t>
            </a:r>
          </a:p>
          <a:p>
            <a:r>
              <a:rPr lang="en-US" sz="1200" kern="1200" baseline="0" dirty="0">
                <a:solidFill>
                  <a:schemeClr val="tx1"/>
                </a:solidFill>
                <a:latin typeface="+mn-lt"/>
                <a:ea typeface="+mn-ea"/>
                <a:cs typeface="+mn-cs"/>
              </a:rPr>
              <a:t>prevention strategy. This strategy is reasonable if the maximum storage</a:t>
            </a:r>
          </a:p>
          <a:p>
            <a:r>
              <a:rPr lang="en-US" sz="1200" kern="1200" baseline="0" dirty="0">
                <a:solidFill>
                  <a:schemeClr val="tx1"/>
                </a:solidFill>
                <a:latin typeface="+mn-lt"/>
                <a:ea typeface="+mn-ea"/>
                <a:cs typeface="+mn-cs"/>
              </a:rPr>
              <a:t>requirements are known, which is often the case. Deadlock avoidance is also</a:t>
            </a:r>
          </a:p>
          <a:p>
            <a:r>
              <a:rPr lang="en-US" sz="1200" kern="1200" baseline="0" dirty="0">
                <a:solidFill>
                  <a:schemeClr val="tx1"/>
                </a:solidFill>
                <a:latin typeface="+mn-lt"/>
                <a:ea typeface="+mn-ea"/>
                <a:cs typeface="+mn-cs"/>
              </a:rPr>
              <a:t>a possibility.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resources:  Avoidance will often be effective in this category, because</a:t>
            </a:r>
          </a:p>
          <a:p>
            <a:r>
              <a:rPr lang="en-US" sz="1200" kern="1200" baseline="0" dirty="0">
                <a:solidFill>
                  <a:schemeClr val="tx1"/>
                </a:solidFill>
                <a:latin typeface="+mn-lt"/>
                <a:ea typeface="+mn-ea"/>
                <a:cs typeface="+mn-cs"/>
              </a:rPr>
              <a:t>it is reasonable to expect processes to declare ahead of time the resources that</a:t>
            </a:r>
          </a:p>
          <a:p>
            <a:r>
              <a:rPr lang="en-US" sz="1200" kern="1200" baseline="0" dirty="0">
                <a:solidFill>
                  <a:schemeClr val="tx1"/>
                </a:solidFill>
                <a:latin typeface="+mn-lt"/>
                <a:ea typeface="+mn-ea"/>
                <a:cs typeface="+mn-cs"/>
              </a:rPr>
              <a:t>they will require in this class. Prevention by means of resource ordering within</a:t>
            </a:r>
          </a:p>
          <a:p>
            <a:r>
              <a:rPr lang="en-US" sz="1200" kern="1200" baseline="0" dirty="0">
                <a:solidFill>
                  <a:schemeClr val="tx1"/>
                </a:solidFill>
                <a:latin typeface="+mn-lt"/>
                <a:ea typeface="+mn-ea"/>
                <a:cs typeface="+mn-cs"/>
              </a:rPr>
              <a:t>this class is also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Main memory:  Prevention by preemption appears to be the most appropriate</a:t>
            </a:r>
          </a:p>
          <a:p>
            <a:r>
              <a:rPr lang="en-US" sz="1200" kern="1200" baseline="0" dirty="0">
                <a:solidFill>
                  <a:schemeClr val="tx1"/>
                </a:solidFill>
                <a:latin typeface="+mn-lt"/>
                <a:ea typeface="+mn-ea"/>
                <a:cs typeface="+mn-cs"/>
              </a:rPr>
              <a:t>strategy for main memory. When a process is preempted, it is simply swapped</a:t>
            </a:r>
          </a:p>
          <a:p>
            <a:r>
              <a:rPr lang="en-US" sz="1200" kern="1200" baseline="0" dirty="0">
                <a:solidFill>
                  <a:schemeClr val="tx1"/>
                </a:solidFill>
                <a:latin typeface="+mn-lt"/>
                <a:ea typeface="+mn-ea"/>
                <a:cs typeface="+mn-cs"/>
              </a:rPr>
              <a:t>to secondary memory, freeing space to resolve the deadlock.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Internal resources:  Prevention by means of resource ordering can be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197150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We now turn to the dining philosophers problem, introduced by </a:t>
            </a:r>
            <a:r>
              <a:rPr lang="en-US" sz="1200" kern="1200" baseline="0" dirty="0" err="1">
                <a:solidFill>
                  <a:schemeClr val="tx1"/>
                </a:solidFill>
                <a:latin typeface="+mn-lt"/>
                <a:ea typeface="+mn-ea"/>
                <a:cs typeface="+mn-cs"/>
              </a:rPr>
              <a:t>Dijkstra</a:t>
            </a:r>
            <a:r>
              <a:rPr lang="en-US" sz="1200" kern="1200" baseline="0" dirty="0">
                <a:solidFill>
                  <a:schemeClr val="tx1"/>
                </a:solidFill>
                <a:latin typeface="+mn-lt"/>
                <a:ea typeface="+mn-ea"/>
                <a:cs typeface="+mn-cs"/>
              </a:rPr>
              <a:t> [DIJK71]. Five philosophers live in a house, where a table is laid for them. The life of each philosopher consists principally of thinking and eating, and through years of thought, all of the philosophers had agreed that the only food that contributed to their thinking efforts was spaghetti. Due to a lack of manual skill, each philosopher requires two forks to eat spaghetti.</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eating arrangements are simple ( Figure 6.11 ): a round table on which is set a large serving bowl of spaghetti, five plates, one for each philosopher, and five forks. A philosopher wishing to eat goes to his or her assigned place at the table and, using the two forks on either side of the plate, takes and eats some spaghetti. The problem: Devise a ritual (algorithm) that will allow the philosophers to eat. The algorithm must satisfy mutual exclusion (no two philosophers can use the same fork at the same time) while avoiding deadlock and </a:t>
            </a:r>
            <a:r>
              <a:rPr lang="en-US" sz="1200" i="1" kern="1200" baseline="0" dirty="0">
                <a:solidFill>
                  <a:schemeClr val="tx1"/>
                </a:solidFill>
                <a:latin typeface="+mn-lt"/>
                <a:ea typeface="+mn-ea"/>
                <a:cs typeface="+mn-cs"/>
              </a:rPr>
              <a:t>starvation (in this case, the term has </a:t>
            </a:r>
            <a:r>
              <a:rPr lang="en-US" sz="1200" kern="1200" baseline="0" dirty="0">
                <a:solidFill>
                  <a:schemeClr val="tx1"/>
                </a:solidFill>
                <a:latin typeface="+mn-lt"/>
                <a:ea typeface="+mn-ea"/>
                <a:cs typeface="+mn-cs"/>
              </a:rPr>
              <a:t>literal as well as algorithmic meaning!).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problem may not seem important or relevant in itself. However, it does illustrate basic problems in deadlock and starvation. Furthermore, attempts to develop solutions reveal many of the difficulties in concurrent programming (e.g., see [GING90]). In addition, the dining philosophers problem can be seen as representative of problems dealing with the coordination of shared resources, which may occur when an application includes concurrent threads of execution. Accordingly, this problem is a standard test case for evaluating approaches to synchronization.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Possible solutions are on the following slides.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6.12 suggests a solution using semaphores. Each philosopher picks up first the fork on the left and then the fork on the right. After the philosopher is finished eating, the two forks are replaced on the table. This solution, alas, leads to deadlock: If all of the philosophers are hungry at the same time, they all sit down, they all pick up the fork on their left, and they all reach out for the other fork, which is not there. In this undignified position, all philosophers starve.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overcome the risk of deadlock, we could buy five additional forks (a more sanitary solution!) or teach the philosophers to eat spaghetti with just one fork. As another approach, we could consider adding an attendant who only allows four philosophers at a time into the dining room. With at most four seated philosophers, at least one philosopher will have access to two forks.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4006586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6.13 shows such a solution, again using semaphores. This solution is free of deadlock and starvation.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283343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sz="1200" b="1" kern="1200" baseline="0" dirty="0">
                <a:solidFill>
                  <a:schemeClr val="tx1"/>
                </a:solidFill>
                <a:latin typeface="+mn-lt"/>
                <a:ea typeface="+mn-ea"/>
                <a:cs typeface="+mn-cs"/>
              </a:rPr>
              <a:t>Animated Slide</a:t>
            </a:r>
          </a:p>
          <a:p>
            <a:pPr lvl="0">
              <a:buFont typeface="Arial" pitchFamily="34" charset="0"/>
              <a:buNone/>
            </a:pPr>
            <a:r>
              <a:rPr lang="en-NZ" sz="1200" b="1" i="1" kern="1200" baseline="0" dirty="0">
                <a:solidFill>
                  <a:schemeClr val="tx1"/>
                </a:solidFill>
                <a:latin typeface="+mn-lt"/>
                <a:ea typeface="+mn-ea"/>
                <a:cs typeface="+mn-cs"/>
              </a:rPr>
              <a:t>Click 1</a:t>
            </a:r>
            <a:r>
              <a:rPr lang="en-NZ" sz="1200" b="0" i="0" kern="1200" baseline="0" dirty="0">
                <a:solidFill>
                  <a:schemeClr val="tx1"/>
                </a:solidFill>
                <a:latin typeface="+mn-lt"/>
                <a:ea typeface="+mn-ea"/>
                <a:cs typeface="+mn-cs"/>
              </a:rPr>
              <a:t> Cars approach intersection</a:t>
            </a:r>
          </a:p>
          <a:p>
            <a:pPr lvl="0">
              <a:buFont typeface="Arial" pitchFamily="34" charset="0"/>
              <a:buNone/>
            </a:pPr>
            <a:r>
              <a:rPr lang="en-NZ" sz="1200" b="0" i="0" kern="1200" baseline="0" dirty="0">
                <a:solidFill>
                  <a:schemeClr val="tx1"/>
                </a:solidFill>
                <a:latin typeface="+mn-lt"/>
                <a:ea typeface="+mn-ea"/>
                <a:cs typeface="+mn-cs"/>
              </a:rPr>
              <a:t> </a:t>
            </a:r>
            <a:r>
              <a:rPr lang="en-NZ" sz="1200" b="1" i="1" kern="1200" baseline="0" dirty="0">
                <a:solidFill>
                  <a:schemeClr val="tx1"/>
                </a:solidFill>
                <a:latin typeface="+mn-lt"/>
                <a:ea typeface="+mn-ea"/>
                <a:cs typeface="+mn-cs"/>
              </a:rPr>
              <a:t>Then </a:t>
            </a:r>
            <a:r>
              <a:rPr lang="en-NZ" sz="1200" b="0" i="0" kern="1200" baseline="0" dirty="0">
                <a:solidFill>
                  <a:schemeClr val="tx1"/>
                </a:solidFill>
                <a:latin typeface="+mn-lt"/>
                <a:ea typeface="+mn-ea"/>
                <a:cs typeface="+mn-cs"/>
              </a:rPr>
              <a:t>Cars announce their resource needs</a:t>
            </a:r>
          </a:p>
          <a:p>
            <a:pPr lvl="0">
              <a:buFont typeface="Arial" pitchFamily="34" charset="0"/>
              <a:buNone/>
            </a:pPr>
            <a:endParaRPr lang="en-NZ" sz="1200" b="0" i="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All deadlocks involve conflicting needs for resources by two or more processes. A common example is the traffic deadlock. Figure 6.1a shows a situation in which four cars have arrived at a four-way stop intersection at approximately the same time. The four quadrants of the intersection are the resources over which control is needed. In particular, if all four cars wish to go straight through the intersection, the resource requirements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Car 1, traveling north, needs quadrants a and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 Car 2 needs quadrants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and c.</a:t>
            </a:r>
          </a:p>
          <a:p>
            <a:r>
              <a:rPr lang="en-US" sz="1200" kern="1200" baseline="0" dirty="0">
                <a:solidFill>
                  <a:schemeClr val="tx1"/>
                </a:solidFill>
                <a:latin typeface="+mn-lt"/>
                <a:ea typeface="+mn-ea"/>
                <a:cs typeface="+mn-cs"/>
              </a:rPr>
              <a:t>• Car 3 needs quadrants c and d.</a:t>
            </a:r>
          </a:p>
          <a:p>
            <a:r>
              <a:rPr lang="en-US" sz="1200" kern="1200" baseline="0" dirty="0">
                <a:solidFill>
                  <a:schemeClr val="tx1"/>
                </a:solidFill>
                <a:latin typeface="+mn-lt"/>
                <a:ea typeface="+mn-ea"/>
                <a:cs typeface="+mn-cs"/>
              </a:rPr>
              <a:t>• Car 4 needs quadrants d and 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typical rule of the road in the United States is that a car at a four-way stop should defer to a car immediately to its right. This rule works if there are only two or three cars at the intersection. For example, if only the northbound and westbound cars arrive at the intersection, the northbound car will wait and the westbound car proceeds. However, if all four cars arrive at about the same time, each will refrain from entering the intersection, this causes a potential deadlock. The deadlock is only potential, not actual, because the necessary resources are available for any of the cars to proceed. If one car eventually does proceed, it can do so.</a:t>
            </a:r>
            <a:endParaRPr lang="en-NZ"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6 summary.</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baseline="0" dirty="0">
                <a:solidFill>
                  <a:schemeClr val="tx1"/>
                </a:solidFill>
                <a:latin typeface="+mn-lt"/>
                <a:ea typeface="+mn-ea"/>
                <a:cs typeface="+mn-cs"/>
              </a:rPr>
              <a:t>Animated Slide</a:t>
            </a:r>
          </a:p>
          <a:p>
            <a:pPr lvl="0">
              <a:buFont typeface="Arial" pitchFamily="34" charset="0"/>
              <a:buNone/>
            </a:pPr>
            <a:r>
              <a:rPr lang="en-NZ" sz="1200" b="1" i="1" kern="1200" baseline="0" dirty="0">
                <a:solidFill>
                  <a:schemeClr val="tx1"/>
                </a:solidFill>
                <a:latin typeface="+mn-lt"/>
                <a:ea typeface="+mn-ea"/>
                <a:cs typeface="+mn-cs"/>
              </a:rPr>
              <a:t>Click 1</a:t>
            </a:r>
            <a:r>
              <a:rPr lang="en-NZ" sz="1200" b="0" i="0" kern="1200" baseline="0" dirty="0">
                <a:solidFill>
                  <a:schemeClr val="tx1"/>
                </a:solidFill>
                <a:latin typeface="+mn-lt"/>
                <a:ea typeface="+mn-ea"/>
                <a:cs typeface="+mn-cs"/>
              </a:rPr>
              <a:t> Cars move to deadlock</a:t>
            </a:r>
          </a:p>
          <a:p>
            <a:pPr lvl="0">
              <a:buFont typeface="Arial" pitchFamily="34" charset="0"/>
              <a:buNone/>
            </a:pPr>
            <a:r>
              <a:rPr lang="en-NZ" sz="1200" b="1" i="1" kern="1200" baseline="0" dirty="0">
                <a:solidFill>
                  <a:schemeClr val="tx1"/>
                </a:solidFill>
                <a:latin typeface="+mn-lt"/>
                <a:ea typeface="+mn-ea"/>
                <a:cs typeface="+mn-cs"/>
              </a:rPr>
              <a:t>Then  </a:t>
            </a:r>
            <a:r>
              <a:rPr lang="en-NZ" sz="1200" b="0" i="0" kern="1200" baseline="0" dirty="0">
                <a:solidFill>
                  <a:schemeClr val="tx1"/>
                </a:solidFill>
                <a:latin typeface="+mn-lt"/>
                <a:ea typeface="+mn-ea"/>
                <a:cs typeface="+mn-cs"/>
              </a:rPr>
              <a:t>Cars announce their resource need</a:t>
            </a:r>
          </a:p>
          <a:p>
            <a:pPr lvl="0">
              <a:buFont typeface="Arial" pitchFamily="34" charset="0"/>
              <a:buNone/>
            </a:pPr>
            <a:endParaRPr lang="en-NZ" sz="1200" b="0" i="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However, if all four cars ignore the rules and proceed (cautiously) into the intersection at the same time, then each car seizes one resource (one quadrant) but cannot proceed because the required second resource has already been seized by another car. This is an actual deadlock.</a:t>
            </a:r>
            <a:endParaRPr lang="en-NZ"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Two general categories of resources can be distinguished: reusable and consumable. A reusable resource is one that can be safely used by only one process at a time and is not depleted by that use. Processes obtain resource units that they later release for reuse by other processes. Examples of reusable resources include processors; I/O channels; main and secondary memory; devices; and data structures such as files, databases, and semaphores.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consumable resource is one that can be created (produced) and destroyed (consumed). Examples of consumable resources are interrupts, signals, messages, and information in I/O buffers.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deadlock involving reusable resources, consider two processes that compete for exclusive access to a disk file D and a tape drive T. The programs engage in the operations depicted in Figure 6.4 . Deadlock occurs if each process holds one resource and requests the other. For example, deadlock occurs if the multiprogramming system interleaves the execution of the two processes as follows:</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0 </a:t>
            </a:r>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1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0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1 </a:t>
            </a:r>
            <a:r>
              <a:rPr lang="en-US" sz="1200" kern="1200" baseline="0" dirty="0" err="1">
                <a:solidFill>
                  <a:schemeClr val="tx1"/>
                </a:solidFill>
                <a:latin typeface="+mn-lt"/>
                <a:ea typeface="+mn-ea"/>
                <a:cs typeface="+mn-cs"/>
              </a:rPr>
              <a:t>p</a:t>
            </a:r>
            <a:r>
              <a:rPr lang="en-US" sz="1200" kern="1200" baseline="0" dirty="0">
                <a:solidFill>
                  <a:schemeClr val="tx1"/>
                </a:solidFill>
                <a:latin typeface="+mn-lt"/>
                <a:ea typeface="+mn-ea"/>
                <a:cs typeface="+mn-cs"/>
              </a:rPr>
              <a:t> 2 </a:t>
            </a:r>
            <a:r>
              <a:rPr lang="en-US" sz="1200" kern="1200" baseline="0" dirty="0" err="1">
                <a:solidFill>
                  <a:schemeClr val="tx1"/>
                </a:solidFill>
                <a:latin typeface="+mn-lt"/>
                <a:ea typeface="+mn-ea"/>
                <a:cs typeface="+mn-cs"/>
              </a:rPr>
              <a:t>q</a:t>
            </a:r>
            <a:r>
              <a:rPr lang="en-US" sz="1200" kern="1200" baseline="0" dirty="0">
                <a:solidFill>
                  <a:schemeClr val="tx1"/>
                </a:solidFill>
                <a:latin typeface="+mn-lt"/>
                <a:ea typeface="+mn-ea"/>
                <a:cs typeface="+mn-cs"/>
              </a:rPr>
              <a:t> 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may appear that this is a programming error rather than a problem for the OS designer. However, we have seen that concurrent program design is challenging. Such deadlocks do occur, and the cause is often embedded in complex program logic, making detection difficult. One strategy for dealing with such a deadlock is to impose system design constraints concerning the order in which resources can be requested.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example of deadlock with a reusable resource has to do with requests for main memory. Suppose the space available for allocation is 200 Kbytes, and the following sequence of requests occurs:  (see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Deadlock occurs if both processes progress to their second request. If the amount of memory to be requested is not known ahead of time, it is difficult to deal with this type of deadlock by means of system design constraints. The best way to deal with this particular problem is, in effect, to eliminate the possibility by using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deadlock involving consumable resources, consider the following pair of processes, in which each process attempts to receive a message</a:t>
            </a:r>
          </a:p>
          <a:p>
            <a:r>
              <a:rPr lang="en-US" sz="1200" kern="1200" baseline="0" dirty="0">
                <a:solidFill>
                  <a:schemeClr val="tx1"/>
                </a:solidFill>
                <a:latin typeface="+mn-lt"/>
                <a:ea typeface="+mn-ea"/>
                <a:cs typeface="+mn-cs"/>
              </a:rPr>
              <a:t>from the other process and then send a message to the other process: (see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Deadlock occurs if the Receive is blocking (i.e., the receiving process is blocked until the message is received). Once again, a design error is the cause of the deadlock. Such errors may be quite subtle and difficult to detect. Furthermore, it may take a rare combination of events to cause the deadlock; thus a program could be in use for a considerable period of time, even years, before the deadlock actually occurs.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04E989-D7BC-45D3-B777-EDD63AACFA18}" type="datetime1">
              <a:rPr lang="en-US" smtClean="0"/>
              <a:t>11/12/2022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09FDE0-10A2-4F70-B672-4254DE449CD5}" type="datetime1">
              <a:rPr lang="en-US" smtClean="0"/>
              <a:t>11/12/2022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9880DE-A1AB-4BEA-A25E-2ACD5854364E}" type="datetime1">
              <a:rPr lang="en-US" smtClean="0"/>
              <a:t>11/12/2022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96956117-996C-4380-8727-6604E50E3E1B}" type="datetime1">
              <a:rPr lang="en-US" smtClean="0"/>
              <a:t>11/12/2022</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cstate="print"/>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cstate="print"/>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059800C-00E2-4649-9A64-D76A85BD3605}" type="datetime1">
              <a:rPr lang="en-US" smtClean="0"/>
              <a:t>11/12/2022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362896E-FF2C-4448-B2B3-D9506C569784}" type="datetime1">
              <a:rPr lang="en-US" smtClean="0"/>
              <a:t>11/12/2022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cstate="print"/>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C1DC6BC-B3F3-4716-B9E3-E92D31EBD7C3}"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79C1E226-80FB-4FC6-ACE7-E679AE97B193}" type="datetime1">
              <a:rPr lang="en-US" smtClean="0"/>
              <a:t>11/12/2022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1913B18-AC7B-4BE2-BF26-2DE91416FF65}"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53C434C-23B6-4007-B239-3A77E8A25B35}"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A1031FD-5A78-460A-95D3-C1A4229795A5}"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04FB55-CB2C-4DAC-8C73-18E387184944}" type="datetime1">
              <a:rPr lang="en-US" smtClean="0"/>
              <a:t>11/12/2022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4EFE1E46-FE6D-4AE9-84E8-64EC859A21C8}" type="datetime1">
              <a:rPr lang="en-US" smtClean="0"/>
              <a:t>11/12/2022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4B4D538-E8B5-4C1A-AD60-54A309E9A035}" type="datetime1">
              <a:rPr lang="en-US" smtClean="0"/>
              <a:t>11/12/2022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1887512-074D-47E0-98C4-27DDEE9A9E29}"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B16898-DA8E-4A0E-B098-A20F05068766}" type="datetime1">
              <a:rPr lang="en-US" smtClean="0"/>
              <a:t>11/12/2022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4EA6777-69EE-4B4E-B853-73087F82840F}" type="datetime1">
              <a:rPr lang="en-US" smtClean="0"/>
              <a:t>11/12/2022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cstate="print"/>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C84A2E7F-E8C9-4E7C-B884-D49FC5DEBFF3}" type="datetime1">
              <a:rPr lang="en-US" smtClean="0"/>
              <a:t>11/12/2022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814C56-44DC-45B3-89FE-0ED9ED7BE55E}" type="datetime1">
              <a:rPr lang="en-US" smtClean="0"/>
              <a:t>11/12/2022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D6B3FCB-5514-4B32-9CAC-C99F70816C7A}" type="datetime1">
              <a:rPr lang="en-US" smtClean="0"/>
              <a:t>11/12/2022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C2E2F4-8DFE-4EA7-B1CA-8102FB212713}" type="datetime1">
              <a:rPr lang="en-US" smtClean="0"/>
              <a:t>11/12/2022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9F9D4A-B373-4A5A-8B81-37252695F85E}" type="datetime1">
              <a:rPr lang="en-US" smtClean="0"/>
              <a:t>11/12/2022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3C3ECD-A4AC-409E-9177-6BF35874B873}" type="datetime1">
              <a:rPr lang="en-US" smtClean="0"/>
              <a:t>11/12/2022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F92626-89E3-49B8-8B55-F3772E5EE7CD}" type="datetime1">
              <a:rPr lang="en-US" smtClean="0"/>
              <a:t>11/12/2022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EE675C-4DB7-48C2-A3FB-0C876EEA4BFA}" type="datetime1">
              <a:rPr lang="en-US" smtClean="0"/>
              <a:t>11/12/2022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B6A2FC5-0658-4144-B0CA-681DE4F7D824}" type="datetime1">
              <a:rPr lang="en-US" smtClean="0"/>
              <a:t>11/12/2022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cstate="print"/>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459F2589-00EF-4F4B-BADA-46DB0B987B36}" type="datetime1">
              <a:rPr lang="en-US" smtClean="0"/>
              <a:t>11/12/2022</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hdr="0" ft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3098041" y="3575712"/>
            <a:ext cx="5396671" cy="1340467"/>
          </a:xfrm>
        </p:spPr>
        <p:txBody>
          <a:bodyPr/>
          <a:lstStyle/>
          <a:p>
            <a:pPr eaLnBrk="1" hangingPunct="1"/>
            <a:r>
              <a:rPr lang="en-US" dirty="0"/>
              <a:t>Chapter 6</a:t>
            </a:r>
            <a:br>
              <a:rPr lang="en-US" dirty="0"/>
            </a:br>
            <a:r>
              <a:rPr lang="en-US" dirty="0"/>
              <a:t>Concurrency: Deadlock and Starvation</a:t>
            </a:r>
          </a:p>
        </p:txBody>
      </p:sp>
      <p:sp>
        <p:nvSpPr>
          <p:cNvPr id="3" name="Subtitle 2"/>
          <p:cNvSpPr>
            <a:spLocks noGrp="1"/>
          </p:cNvSpPr>
          <p:nvPr>
            <p:ph type="body" idx="1"/>
          </p:nvPr>
        </p:nvSpPr>
        <p:spPr>
          <a:xfrm>
            <a:off x="381000" y="1371600"/>
            <a:ext cx="2057400" cy="3173104"/>
          </a:xfrm>
        </p:spPr>
        <p:txBody>
          <a:bodyPr rtlCol="0">
            <a:normAutofit/>
          </a:bodyPr>
          <a:lstStyle/>
          <a:p>
            <a:pPr lvl="0">
              <a:defRPr/>
            </a:pPr>
            <a:r>
              <a:rPr lang="en-US" sz="3200" i="1" dirty="0">
                <a:solidFill>
                  <a:schemeClr val="bg2">
                    <a:lumMod val="25000"/>
                  </a:schemeClr>
                </a:solidFill>
              </a:rPr>
              <a:t>Operating Systems:</a:t>
            </a:r>
            <a:br>
              <a:rPr lang="en-US" sz="3200" i="1" dirty="0">
                <a:solidFill>
                  <a:schemeClr val="bg2">
                    <a:lumMod val="25000"/>
                  </a:schemeClr>
                </a:solidFill>
              </a:rPr>
            </a:br>
            <a:r>
              <a:rPr lang="en-US" sz="3200" i="1" dirty="0">
                <a:solidFill>
                  <a:schemeClr val="bg2">
                    <a:lumMod val="25000"/>
                  </a:schemeClr>
                </a:solidFill>
              </a:rPr>
              <a:t>Internals and Design Principles</a:t>
            </a:r>
          </a:p>
          <a:p>
            <a:pPr eaLnBrk="1" fontAlgn="auto" hangingPunct="1">
              <a:spcAft>
                <a:spcPts val="0"/>
              </a:spcAft>
              <a:buFont typeface="Arial" pitchFamily="34" charset="0"/>
              <a:buNone/>
              <a:defRPr/>
            </a:pPr>
            <a:endParaRPr lang="en-US" i="1" dirty="0"/>
          </a:p>
        </p:txBody>
      </p:sp>
      <p:sp>
        <p:nvSpPr>
          <p:cNvPr id="2" name="Slide Number Placeholder 1">
            <a:extLst>
              <a:ext uri="{FF2B5EF4-FFF2-40B4-BE49-F238E27FC236}">
                <a16:creationId xmlns:a16="http://schemas.microsoft.com/office/drawing/2014/main" id="{3CEDB1E0-18F7-437A-8485-92605D0A1C86}"/>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2514600" cy="2514600"/>
          </a:xfrm>
        </p:spPr>
        <p:txBody>
          <a:bodyPr/>
          <a:lstStyle/>
          <a:p>
            <a:r>
              <a:rPr lang="en-US" sz="3200" b="1" dirty="0">
                <a:solidFill>
                  <a:schemeClr val="accent6">
                    <a:lumMod val="75000"/>
                  </a:schemeClr>
                </a:solidFill>
              </a:rPr>
              <a:t>Deadlock Detection, </a:t>
            </a:r>
            <a:br>
              <a:rPr lang="en-US" sz="3200" b="1" dirty="0">
                <a:solidFill>
                  <a:schemeClr val="accent6">
                    <a:lumMod val="75000"/>
                  </a:schemeClr>
                </a:solidFill>
              </a:rPr>
            </a:br>
            <a:r>
              <a:rPr lang="en-US" sz="3200" b="1" dirty="0">
                <a:solidFill>
                  <a:schemeClr val="accent6">
                    <a:lumMod val="75000"/>
                  </a:schemeClr>
                </a:solidFill>
              </a:rPr>
              <a:t>Prevention, and Avoidance</a:t>
            </a:r>
          </a:p>
        </p:txBody>
      </p:sp>
      <p:graphicFrame>
        <p:nvGraphicFramePr>
          <p:cNvPr id="194562" name="Object 2"/>
          <p:cNvGraphicFramePr>
            <a:graphicFrameLocks noChangeAspect="1"/>
          </p:cNvGraphicFramePr>
          <p:nvPr/>
        </p:nvGraphicFramePr>
        <p:xfrm>
          <a:off x="2895600" y="685800"/>
          <a:ext cx="5867400" cy="5679055"/>
        </p:xfrm>
        <a:graphic>
          <a:graphicData uri="http://schemas.openxmlformats.org/presentationml/2006/ole">
            <mc:AlternateContent xmlns:mc="http://schemas.openxmlformats.org/markup-compatibility/2006">
              <mc:Choice xmlns:v="urn:schemas-microsoft-com:vml" Requires="v">
                <p:oleObj name="Document" r:id="rId3" imgW="6057677" imgH="6019578" progId="Word.Document.12">
                  <p:embed/>
                </p:oleObj>
              </mc:Choice>
              <mc:Fallback>
                <p:oleObj name="Document" r:id="rId3" imgW="6057677" imgH="6019578" progId="Word.Document.12">
                  <p:embed/>
                  <p:pic>
                    <p:nvPicPr>
                      <p:cNvPr id="1945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85800"/>
                        <a:ext cx="5867400" cy="567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32CFA9C2-4BD9-40B2-A68C-4DF2FEC02C14}"/>
              </a:ext>
            </a:extLst>
          </p:cNvPr>
          <p:cNvSpPr>
            <a:spLocks noGrp="1"/>
          </p:cNvSpPr>
          <p:nvPr>
            <p:ph type="sldNum" sz="quarter" idx="12"/>
          </p:nvPr>
        </p:nvSpPr>
        <p:spPr/>
        <p:txBody>
          <a:bodyPr/>
          <a:lstStyle/>
          <a:p>
            <a:pPr>
              <a:defRPr/>
            </a:pPr>
            <a:fld id="{BAB79F47-3AF0-4617-BC60-2E592392BB48}" type="slidenum">
              <a:rPr lang="en-US" smtClean="0"/>
              <a:pPr>
                <a:defRPr/>
              </a:pPr>
              <a:t>10</a:t>
            </a:fld>
            <a:endParaRPr lang="en-US" dirty="0"/>
          </a:p>
        </p:txBody>
      </p:sp>
    </p:spTree>
  </p:cSld>
  <p:clrMapOvr>
    <a:masterClrMapping/>
  </p:clrMapOvr>
  <p:transition spd="med">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85800"/>
          </a:xfrm>
        </p:spPr>
        <p:txBody>
          <a:bodyPr/>
          <a:lstStyle/>
          <a:p>
            <a:pPr algn="ctr"/>
            <a:r>
              <a:rPr lang="en-US" sz="3800" b="1" dirty="0">
                <a:solidFill>
                  <a:schemeClr val="accent6">
                    <a:lumMod val="75000"/>
                  </a:schemeClr>
                </a:solidFill>
              </a:rPr>
              <a:t>Resource Allocation Graphs</a:t>
            </a:r>
          </a:p>
        </p:txBody>
      </p:sp>
      <p:pic>
        <p:nvPicPr>
          <p:cNvPr id="4" name="Picture 3" descr="Fig06_05a.gif"/>
          <p:cNvPicPr>
            <a:picLocks noChangeAspect="1"/>
          </p:cNvPicPr>
          <p:nvPr/>
        </p:nvPicPr>
        <p:blipFill>
          <a:blip r:embed="rId3" cstate="print"/>
          <a:stretch>
            <a:fillRect/>
          </a:stretch>
        </p:blipFill>
        <p:spPr>
          <a:xfrm>
            <a:off x="1143000" y="1600200"/>
            <a:ext cx="6705600" cy="1294063"/>
          </a:xfrm>
          <a:prstGeom prst="rect">
            <a:avLst/>
          </a:prstGeom>
        </p:spPr>
      </p:pic>
      <p:pic>
        <p:nvPicPr>
          <p:cNvPr id="6" name="Content Placeholder 3" descr="Fig06_05b.gif"/>
          <p:cNvPicPr>
            <a:picLocks noGrp="1" noChangeAspect="1"/>
          </p:cNvPicPr>
          <p:nvPr/>
        </p:nvPicPr>
        <p:blipFill>
          <a:blip r:embed="rId4" cstate="print"/>
          <a:stretch>
            <a:fillRect/>
          </a:stretch>
        </p:blipFill>
        <p:spPr bwMode="auto">
          <a:xfrm>
            <a:off x="1143000" y="2971800"/>
            <a:ext cx="6724262" cy="34290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2F894C3-CFE0-4C1C-B4AC-ED8E29F382B5}"/>
              </a:ext>
            </a:extLst>
          </p:cNvPr>
          <p:cNvSpPr>
            <a:spLocks noGrp="1"/>
          </p:cNvSpPr>
          <p:nvPr>
            <p:ph type="sldNum" sz="quarter" idx="12"/>
          </p:nvPr>
        </p:nvSpPr>
        <p:spPr/>
        <p:txBody>
          <a:bodyPr/>
          <a:lstStyle/>
          <a:p>
            <a:pPr>
              <a:defRPr/>
            </a:pPr>
            <a:fld id="{BAB79F47-3AF0-4617-BC60-2E592392BB48}" type="slidenum">
              <a:rPr lang="en-US" smtClean="0"/>
              <a:pPr>
                <a:defRPr/>
              </a:pPr>
              <a:t>11</a:t>
            </a:fld>
            <a:endParaRPr lang="en-US" dirty="0"/>
          </a:p>
        </p:txBody>
      </p:sp>
    </p:spTree>
  </p:cSld>
  <p:clrMapOvr>
    <a:masterClrMapping/>
  </p:clrMapOvr>
  <p:transition spd="med">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066800" y="1600200"/>
            <a:ext cx="6934200" cy="4640472"/>
          </a:xfrm>
          <a:prstGeom prst="rect">
            <a:avLst/>
          </a:prstGeom>
          <a:noFill/>
          <a:ln w="9525">
            <a:noFill/>
            <a:miter lim="800000"/>
            <a:headEnd/>
            <a:tailEnd/>
          </a:ln>
          <a:effectLst/>
        </p:spPr>
      </p:pic>
      <p:sp>
        <p:nvSpPr>
          <p:cNvPr id="3" name="Rectangle 2"/>
          <p:cNvSpPr/>
          <p:nvPr/>
        </p:nvSpPr>
        <p:spPr>
          <a:xfrm>
            <a:off x="1066800" y="762000"/>
            <a:ext cx="7140003" cy="707886"/>
          </a:xfrm>
          <a:prstGeom prst="rect">
            <a:avLst/>
          </a:prstGeom>
        </p:spPr>
        <p:txBody>
          <a:bodyPr wrap="square">
            <a:spAutoFit/>
          </a:bodyPr>
          <a:lstStyle/>
          <a:p>
            <a:r>
              <a:rPr lang="en-US" sz="4000" b="1" dirty="0">
                <a:solidFill>
                  <a:schemeClr val="accent6">
                    <a:lumMod val="75000"/>
                  </a:schemeClr>
                </a:solidFill>
              </a:rPr>
              <a:t>Resource Allocation Graphs</a:t>
            </a:r>
            <a:endParaRPr lang="en-US" sz="4000" dirty="0"/>
          </a:p>
        </p:txBody>
      </p:sp>
      <p:sp>
        <p:nvSpPr>
          <p:cNvPr id="2" name="Slide Number Placeholder 1">
            <a:extLst>
              <a:ext uri="{FF2B5EF4-FFF2-40B4-BE49-F238E27FC236}">
                <a16:creationId xmlns:a16="http://schemas.microsoft.com/office/drawing/2014/main" id="{2373A4D2-4F04-4945-BD68-68A90327AC9D}"/>
              </a:ext>
            </a:extLst>
          </p:cNvPr>
          <p:cNvSpPr>
            <a:spLocks noGrp="1"/>
          </p:cNvSpPr>
          <p:nvPr>
            <p:ph type="sldNum" sz="quarter" idx="12"/>
          </p:nvPr>
        </p:nvSpPr>
        <p:spPr/>
        <p:txBody>
          <a:bodyPr/>
          <a:lstStyle/>
          <a:p>
            <a:pPr>
              <a:defRPr/>
            </a:pPr>
            <a:fld id="{0A9A6F0D-A611-4358-861D-7B01E8303898}" type="slidenum">
              <a:rPr lang="en-US" smtClean="0"/>
              <a:pPr>
                <a:defRPr/>
              </a:pPr>
              <a:t>12</a:t>
            </a:fld>
            <a:endParaRPr lang="en-US" dirty="0"/>
          </a:p>
        </p:txBody>
      </p:sp>
    </p:spTree>
  </p:cSld>
  <p:clrMapOvr>
    <a:masterClrMapping/>
  </p:clrMapOvr>
  <p:transition spd="med">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220148"/>
          </a:xfrm>
        </p:spPr>
        <p:txBody>
          <a:bodyPr/>
          <a:lstStyle/>
          <a:p>
            <a:r>
              <a:rPr lang="en-US" b="1" dirty="0">
                <a:solidFill>
                  <a:schemeClr val="accent1">
                    <a:lumMod val="50000"/>
                  </a:schemeClr>
                </a:solidFill>
              </a:rPr>
              <a:t>Conditions for Deadlock</a:t>
            </a:r>
          </a:p>
        </p:txBody>
      </p:sp>
      <p:sp>
        <p:nvSpPr>
          <p:cNvPr id="3" name="Content Placeholder 2"/>
          <p:cNvSpPr>
            <a:spLocks noGrp="1"/>
          </p:cNvSpPr>
          <p:nvPr>
            <p:ph idx="4294967295"/>
          </p:nvPr>
        </p:nvSpPr>
        <p:spPr>
          <a:xfrm>
            <a:off x="838200" y="1295400"/>
            <a:ext cx="8305800" cy="5257800"/>
          </a:xfrm>
        </p:spPr>
        <p:txBody>
          <a:bodyPr/>
          <a:lstStyle/>
          <a:p>
            <a:pPr lvl="1"/>
            <a:endParaRPr lang="en-US" dirty="0"/>
          </a:p>
          <a:p>
            <a:endParaRPr lang="en-US" dirty="0"/>
          </a:p>
        </p:txBody>
      </p:sp>
      <p:graphicFrame>
        <p:nvGraphicFramePr>
          <p:cNvPr id="5" name="Diagram 4"/>
          <p:cNvGraphicFramePr/>
          <p:nvPr/>
        </p:nvGraphicFramePr>
        <p:xfrm>
          <a:off x="457200" y="22098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FF1BDAA-7328-4472-96CC-F9997EBF87E2}"/>
              </a:ext>
            </a:extLst>
          </p:cNvPr>
          <p:cNvSpPr>
            <a:spLocks noGrp="1"/>
          </p:cNvSpPr>
          <p:nvPr>
            <p:ph type="sldNum" sz="quarter" idx="12"/>
          </p:nvPr>
        </p:nvSpPr>
        <p:spPr/>
        <p:txBody>
          <a:bodyPr/>
          <a:lstStyle/>
          <a:p>
            <a:pPr>
              <a:defRPr/>
            </a:pPr>
            <a:fld id="{97012834-41A2-49E3-8762-B14EE3F5CFB1}"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24788" cy="1323041"/>
          </a:xfrm>
        </p:spPr>
        <p:txBody>
          <a:bodyPr/>
          <a:lstStyle/>
          <a:p>
            <a:r>
              <a:rPr lang="en-NZ" b="1" dirty="0">
                <a:solidFill>
                  <a:schemeClr val="accent6">
                    <a:lumMod val="75000"/>
                  </a:schemeClr>
                </a:solidFill>
              </a:rPr>
              <a:t>Dealing with Deadlock</a:t>
            </a:r>
          </a:p>
        </p:txBody>
      </p:sp>
      <p:sp>
        <p:nvSpPr>
          <p:cNvPr id="3" name="Content Placeholder 2"/>
          <p:cNvSpPr>
            <a:spLocks noGrp="1"/>
          </p:cNvSpPr>
          <p:nvPr>
            <p:ph idx="4294967295"/>
          </p:nvPr>
        </p:nvSpPr>
        <p:spPr>
          <a:xfrm>
            <a:off x="457200" y="1981200"/>
            <a:ext cx="8305800" cy="2057400"/>
          </a:xfrm>
        </p:spPr>
        <p:txBody>
          <a:bodyPr>
            <a:normAutofit/>
          </a:bodyPr>
          <a:lstStyle/>
          <a:p>
            <a:r>
              <a:rPr lang="en-NZ" sz="2200" dirty="0"/>
              <a:t>Three general approaches exist for dealing with deadlock:</a:t>
            </a:r>
          </a:p>
        </p:txBody>
      </p:sp>
      <p:graphicFrame>
        <p:nvGraphicFramePr>
          <p:cNvPr id="4" name="Diagram 3"/>
          <p:cNvGraphicFramePr/>
          <p:nvPr/>
        </p:nvGraphicFramePr>
        <p:xfrm>
          <a:off x="1143000" y="2743200"/>
          <a:ext cx="7315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1C5B196-544F-4EAD-B40F-B77E74B64526}"/>
              </a:ext>
            </a:extLst>
          </p:cNvPr>
          <p:cNvSpPr>
            <a:spLocks noGrp="1"/>
          </p:cNvSpPr>
          <p:nvPr>
            <p:ph type="sldNum" sz="quarter" idx="12"/>
          </p:nvPr>
        </p:nvSpPr>
        <p:spPr/>
        <p:txBody>
          <a:bodyPr/>
          <a:lstStyle/>
          <a:p>
            <a:pPr>
              <a:defRPr/>
            </a:pPr>
            <a:fld id="{97012834-41A2-49E3-8762-B14EE3F5CFB1}" type="slidenum">
              <a:rPr lang="en-US" smtClean="0"/>
              <a:pPr>
                <a:defRPr/>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Prevention Strategy</a:t>
            </a:r>
          </a:p>
        </p:txBody>
      </p:sp>
      <p:sp>
        <p:nvSpPr>
          <p:cNvPr id="3" name="Content Placeholder 2"/>
          <p:cNvSpPr>
            <a:spLocks noGrp="1"/>
          </p:cNvSpPr>
          <p:nvPr>
            <p:ph idx="4294967295"/>
          </p:nvPr>
        </p:nvSpPr>
        <p:spPr>
          <a:xfrm>
            <a:off x="609600" y="2286000"/>
            <a:ext cx="8229600" cy="5105400"/>
          </a:xfrm>
        </p:spPr>
        <p:txBody>
          <a:bodyPr>
            <a:normAutofit/>
          </a:bodyPr>
          <a:lstStyle/>
          <a:p>
            <a:r>
              <a:rPr lang="en-NZ" sz="2200" dirty="0"/>
              <a:t>Design a system in such a way that the possibility of deadlock is excluded</a:t>
            </a:r>
          </a:p>
          <a:p>
            <a:r>
              <a:rPr lang="en-NZ" sz="2200" dirty="0"/>
              <a:t>Two main methods:</a:t>
            </a:r>
          </a:p>
          <a:p>
            <a:pPr lvl="1"/>
            <a:r>
              <a:rPr lang="en-NZ" sz="2200" dirty="0"/>
              <a:t>Indirect</a:t>
            </a:r>
          </a:p>
          <a:p>
            <a:pPr lvl="2"/>
            <a:r>
              <a:rPr lang="en-NZ" sz="2200" dirty="0"/>
              <a:t>prevent the occurrence of one of the three necessary conditions</a:t>
            </a:r>
          </a:p>
          <a:p>
            <a:pPr lvl="1"/>
            <a:r>
              <a:rPr lang="en-NZ" sz="2200" dirty="0"/>
              <a:t>Direct</a:t>
            </a:r>
          </a:p>
          <a:p>
            <a:pPr lvl="2"/>
            <a:r>
              <a:rPr lang="en-NZ" sz="2200" dirty="0"/>
              <a:t>prevent the occurrence of a circular wait</a:t>
            </a:r>
          </a:p>
        </p:txBody>
      </p:sp>
      <p:sp>
        <p:nvSpPr>
          <p:cNvPr id="4" name="Slide Number Placeholder 3">
            <a:extLst>
              <a:ext uri="{FF2B5EF4-FFF2-40B4-BE49-F238E27FC236}">
                <a16:creationId xmlns:a16="http://schemas.microsoft.com/office/drawing/2014/main" id="{6D98DD19-E26D-408E-87E1-E2F2C5FE631B}"/>
              </a:ext>
            </a:extLst>
          </p:cNvPr>
          <p:cNvSpPr>
            <a:spLocks noGrp="1"/>
          </p:cNvSpPr>
          <p:nvPr>
            <p:ph type="sldNum" sz="quarter" idx="12"/>
          </p:nvPr>
        </p:nvSpPr>
        <p:spPr/>
        <p:txBody>
          <a:bodyPr/>
          <a:lstStyle/>
          <a:p>
            <a:pPr>
              <a:defRPr/>
            </a:pPr>
            <a:fld id="{97012834-41A2-49E3-8762-B14EE3F5CFB1}" type="slidenum">
              <a:rPr lang="en-US" smtClean="0"/>
              <a:pPr>
                <a:defRPr/>
              </a:pPr>
              <a:t>15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2" presetClass="entr" presetSubtype="4" fill="hold" grpId="1"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par>
                          <p:cTn id="18" fill="hold">
                            <p:stCondLst>
                              <p:cond delay="2500"/>
                            </p:stCondLst>
                            <p:childTnLst>
                              <p:par>
                                <p:cTn id="19" presetID="2" presetClass="entr" presetSubtype="8" accel="50000" decel="50000" fill="hold" grpId="0"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2" presetClass="entr" presetSubtype="4" fill="hold" grpId="1"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Condition</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Prevention </a:t>
            </a:r>
            <a:br>
              <a:rPr lang="en-US" dirty="0"/>
            </a:br>
            <a:endParaRPr lang="en-US" dirty="0"/>
          </a:p>
        </p:txBody>
      </p:sp>
      <p:graphicFrame>
        <p:nvGraphicFramePr>
          <p:cNvPr id="5" name="Diagram 4"/>
          <p:cNvGraphicFramePr/>
          <p:nvPr/>
        </p:nvGraphicFramePr>
        <p:xfrm>
          <a:off x="914400" y="2057400"/>
          <a:ext cx="7010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9A48AAE-703D-45A5-961C-D5B616B75679}"/>
              </a:ext>
            </a:extLst>
          </p:cNvPr>
          <p:cNvSpPr>
            <a:spLocks noGrp="1"/>
          </p:cNvSpPr>
          <p:nvPr>
            <p:ph type="sldNum" sz="quarter" idx="12"/>
          </p:nvPr>
        </p:nvSpPr>
        <p:spPr/>
        <p:txBody>
          <a:bodyPr/>
          <a:lstStyle/>
          <a:p>
            <a:pPr>
              <a:defRPr/>
            </a:pPr>
            <a:fld id="{97012834-41A2-49E3-8762-B14EE3F5CFB1}" type="slidenum">
              <a:rPr lang="en-US" smtClean="0"/>
              <a:pPr>
                <a:defRPr/>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209800"/>
            <a:ext cx="8229600" cy="4953000"/>
          </a:xfrm>
        </p:spPr>
        <p:txBody>
          <a:bodyPr/>
          <a:lstStyle/>
          <a:p>
            <a:r>
              <a:rPr lang="en-US" sz="2200" dirty="0"/>
              <a:t>No Preemption</a:t>
            </a:r>
          </a:p>
          <a:p>
            <a:pPr lvl="1"/>
            <a:r>
              <a:rPr lang="en-US" sz="2200" dirty="0"/>
              <a:t>if a process holding certain resources is denied a further request, that process must release its original resources and request them again</a:t>
            </a:r>
          </a:p>
          <a:p>
            <a:pPr lvl="1"/>
            <a:r>
              <a:rPr lang="en-US" sz="2200" dirty="0"/>
              <a:t>OS may preempt the second process and require it to release its resources</a:t>
            </a:r>
          </a:p>
          <a:p>
            <a:r>
              <a:rPr lang="en-US" sz="2200" dirty="0"/>
              <a:t>Circular Wait</a:t>
            </a:r>
          </a:p>
          <a:p>
            <a:pPr lvl="1"/>
            <a:r>
              <a:rPr lang="en-US" sz="2200" dirty="0"/>
              <a:t>define a linear ordering of resource types</a:t>
            </a:r>
          </a:p>
          <a:p>
            <a:endParaRPr lang="en-US" dirty="0"/>
          </a:p>
        </p:txBody>
      </p:sp>
      <p:sp>
        <p:nvSpPr>
          <p:cNvPr id="5" name="TextBox 4"/>
          <p:cNvSpPr txBox="1"/>
          <p:nvPr/>
        </p:nvSpPr>
        <p:spPr>
          <a:xfrm>
            <a:off x="1752600" y="381000"/>
            <a:ext cx="5482565" cy="1446550"/>
          </a:xfrm>
          <a:prstGeom prst="rect">
            <a:avLst/>
          </a:prstGeom>
          <a:noFill/>
        </p:spPr>
        <p:txBody>
          <a:bodyPr wrap="square" rtlCol="0">
            <a:spAutoFit/>
          </a:bodyPr>
          <a:lstStyle/>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Condition </a:t>
            </a:r>
          </a:p>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Prevention</a:t>
            </a:r>
          </a:p>
        </p:txBody>
      </p:sp>
      <p:sp>
        <p:nvSpPr>
          <p:cNvPr id="2" name="Slide Number Placeholder 1">
            <a:extLst>
              <a:ext uri="{FF2B5EF4-FFF2-40B4-BE49-F238E27FC236}">
                <a16:creationId xmlns:a16="http://schemas.microsoft.com/office/drawing/2014/main" id="{B4E76E19-089F-4812-815A-00AC5BA53C33}"/>
              </a:ext>
            </a:extLst>
          </p:cNvPr>
          <p:cNvSpPr>
            <a:spLocks noGrp="1"/>
          </p:cNvSpPr>
          <p:nvPr>
            <p:ph type="sldNum" sz="quarter" idx="12"/>
          </p:nvPr>
        </p:nvSpPr>
        <p:spPr/>
        <p:txBody>
          <a:bodyPr/>
          <a:lstStyle/>
          <a:p>
            <a:pPr>
              <a:defRPr/>
            </a:pPr>
            <a:fld id="{97012834-41A2-49E3-8762-B14EE3F5CFB1}" type="slidenum">
              <a:rPr lang="en-US" smtClean="0"/>
              <a:pPr>
                <a:defRPr/>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childTnLst>
                          </p:cTn>
                        </p:par>
                        <p:par>
                          <p:cTn id="11" fill="hold">
                            <p:stCondLst>
                              <p:cond delay="1500"/>
                            </p:stCondLst>
                            <p:childTnLst>
                              <p:par>
                                <p:cTn id="12" presetID="49" presetClass="entr" presetSubtype="0" decel="10000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par>
                          <p:cTn id="18" fill="hold">
                            <p:stCondLst>
                              <p:cond delay="3000"/>
                            </p:stCondLst>
                            <p:childTnLst>
                              <p:par>
                                <p:cTn id="19" presetID="49" presetClass="entr" presetSubtype="0" decel="100000" fill="hold" grpId="0" nodeType="after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p>
        </p:txBody>
      </p:sp>
      <p:sp>
        <p:nvSpPr>
          <p:cNvPr id="3" name="Content Placeholder 2"/>
          <p:cNvSpPr>
            <a:spLocks noGrp="1"/>
          </p:cNvSpPr>
          <p:nvPr>
            <p:ph idx="4294967295"/>
          </p:nvPr>
        </p:nvSpPr>
        <p:spPr>
          <a:xfrm>
            <a:off x="304800" y="2514600"/>
            <a:ext cx="8229600" cy="4648200"/>
          </a:xfrm>
        </p:spPr>
        <p:txBody>
          <a:bodyPr/>
          <a:lstStyle/>
          <a:p>
            <a:r>
              <a:rPr lang="en-US" sz="2300" dirty="0"/>
              <a:t>A decision is made dynamically whether the current resource allocation request will, if granted, potentially lead to a deadlock</a:t>
            </a:r>
          </a:p>
          <a:p>
            <a:r>
              <a:rPr lang="en-US" sz="2300" dirty="0"/>
              <a:t>Requires knowledge of future process requests</a:t>
            </a:r>
          </a:p>
          <a:p>
            <a:endParaRPr lang="en-US" dirty="0"/>
          </a:p>
        </p:txBody>
      </p:sp>
      <p:pic>
        <p:nvPicPr>
          <p:cNvPr id="4" name="Picture 3"/>
          <p:cNvPicPr>
            <a:picLocks noChangeAspect="1"/>
          </p:cNvPicPr>
          <p:nvPr/>
        </p:nvPicPr>
        <p:blipFill>
          <a:blip r:embed="rId3" cstate="print"/>
          <a:stretch>
            <a:fillRect/>
          </a:stretch>
        </p:blipFill>
        <p:spPr>
          <a:xfrm>
            <a:off x="4114800" y="4724400"/>
            <a:ext cx="1371600" cy="1496291"/>
          </a:xfrm>
          <a:prstGeom prst="rect">
            <a:avLst/>
          </a:prstGeom>
        </p:spPr>
      </p:pic>
      <p:pic>
        <p:nvPicPr>
          <p:cNvPr id="6" name="Picture 5"/>
          <p:cNvPicPr>
            <a:picLocks noChangeAspect="1"/>
          </p:cNvPicPr>
          <p:nvPr/>
        </p:nvPicPr>
        <p:blipFill>
          <a:blip r:embed="rId4" cstate="print"/>
          <a:stretch>
            <a:fillRect/>
          </a:stretch>
        </p:blipFill>
        <p:spPr>
          <a:xfrm>
            <a:off x="838200" y="0"/>
            <a:ext cx="1676400" cy="1652451"/>
          </a:xfrm>
          <a:prstGeom prst="rect">
            <a:avLst/>
          </a:prstGeom>
        </p:spPr>
      </p:pic>
      <p:sp>
        <p:nvSpPr>
          <p:cNvPr id="5" name="Slide Number Placeholder 4">
            <a:extLst>
              <a:ext uri="{FF2B5EF4-FFF2-40B4-BE49-F238E27FC236}">
                <a16:creationId xmlns:a16="http://schemas.microsoft.com/office/drawing/2014/main" id="{239DD042-05B4-4816-AB3F-4EC9206812A9}"/>
              </a:ext>
            </a:extLst>
          </p:cNvPr>
          <p:cNvSpPr>
            <a:spLocks noGrp="1"/>
          </p:cNvSpPr>
          <p:nvPr>
            <p:ph type="sldNum" sz="quarter" idx="12"/>
          </p:nvPr>
        </p:nvSpPr>
        <p:spPr/>
        <p:txBody>
          <a:bodyPr/>
          <a:lstStyle/>
          <a:p>
            <a:pPr>
              <a:defRPr/>
            </a:pPr>
            <a:fld id="{97012834-41A2-49E3-8762-B14EE3F5CFB1}" type="slidenum">
              <a:rPr lang="en-US" smtClean="0"/>
              <a:pPr>
                <a:defRPr/>
              </a:pPr>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 Approaches to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p>
        </p:txBody>
      </p:sp>
      <p:graphicFrame>
        <p:nvGraphicFramePr>
          <p:cNvPr id="5" name="Diagram 4"/>
          <p:cNvGraphicFramePr/>
          <p:nvPr/>
        </p:nvGraphicFramePr>
        <p:xfrm>
          <a:off x="609600" y="19050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stretch>
            <a:fillRect/>
          </a:stretch>
        </p:blipFill>
        <p:spPr>
          <a:xfrm>
            <a:off x="8235950" y="5715000"/>
            <a:ext cx="908050" cy="990600"/>
          </a:xfrm>
          <a:prstGeom prst="rect">
            <a:avLst/>
          </a:prstGeom>
        </p:spPr>
      </p:pic>
      <p:pic>
        <p:nvPicPr>
          <p:cNvPr id="9" name="Picture 8"/>
          <p:cNvPicPr>
            <a:picLocks noChangeAspect="1"/>
          </p:cNvPicPr>
          <p:nvPr/>
        </p:nvPicPr>
        <p:blipFill>
          <a:blip r:embed="rId9" cstate="print"/>
          <a:stretch>
            <a:fillRect/>
          </a:stretch>
        </p:blipFill>
        <p:spPr>
          <a:xfrm>
            <a:off x="4114800" y="4635500"/>
            <a:ext cx="1371600" cy="1371600"/>
          </a:xfrm>
          <a:prstGeom prst="rect">
            <a:avLst/>
          </a:prstGeom>
        </p:spPr>
      </p:pic>
      <p:sp>
        <p:nvSpPr>
          <p:cNvPr id="3" name="Slide Number Placeholder 2">
            <a:extLst>
              <a:ext uri="{FF2B5EF4-FFF2-40B4-BE49-F238E27FC236}">
                <a16:creationId xmlns:a16="http://schemas.microsoft.com/office/drawing/2014/main" id="{A75DC437-BF32-4164-A206-C4C1B400CDD6}"/>
              </a:ext>
            </a:extLst>
          </p:cNvPr>
          <p:cNvSpPr>
            <a:spLocks noGrp="1"/>
          </p:cNvSpPr>
          <p:nvPr>
            <p:ph type="sldNum" sz="quarter" idx="12"/>
          </p:nvPr>
        </p:nvSpPr>
        <p:spPr/>
        <p:txBody>
          <a:bodyPr/>
          <a:lstStyle/>
          <a:p>
            <a:pPr>
              <a:defRPr/>
            </a:pPr>
            <a:fld id="{97012834-41A2-49E3-8762-B14EE3F5CFB1}"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solidFill>
                  <a:schemeClr val="accent1">
                    <a:lumMod val="75000"/>
                  </a:schemeClr>
                </a:solidFill>
              </a:rPr>
              <a:t>Operating Systems:</a:t>
            </a:r>
            <a:br>
              <a:rPr lang="en-US" sz="3600" dirty="0">
                <a:solidFill>
                  <a:schemeClr val="accent1">
                    <a:lumMod val="75000"/>
                  </a:schemeClr>
                </a:solidFill>
              </a:rPr>
            </a:br>
            <a:r>
              <a:rPr lang="en-US" sz="3600" dirty="0">
                <a:solidFill>
                  <a:schemeClr val="accent1">
                    <a:lumMod val="75000"/>
                  </a:schemeClr>
                </a:solidFill>
              </a:rPr>
              <a:t>Internals and Design Principles</a:t>
            </a:r>
            <a:endParaRPr lang="en-US" sz="3600" dirty="0"/>
          </a:p>
        </p:txBody>
      </p:sp>
      <p:sp>
        <p:nvSpPr>
          <p:cNvPr id="3" name="Content Placeholder 2"/>
          <p:cNvSpPr>
            <a:spLocks noGrp="1"/>
          </p:cNvSpPr>
          <p:nvPr>
            <p:ph idx="4294967295"/>
          </p:nvPr>
        </p:nvSpPr>
        <p:spPr>
          <a:xfrm>
            <a:off x="533400" y="2286000"/>
            <a:ext cx="8001000" cy="4876800"/>
          </a:xfrm>
        </p:spPr>
        <p:txBody>
          <a:bodyPr/>
          <a:lstStyle/>
          <a:p>
            <a:pPr>
              <a:buNone/>
            </a:pPr>
            <a:r>
              <a:rPr lang="en-US" sz="3000" i="1" dirty="0"/>
              <a:t>When two trains approach each other at a crossing, both shall come to a full stop and neither shall start up again until the other has gone. Statute passed by the Kansas State Legislature, early in the 20th century.</a:t>
            </a:r>
          </a:p>
          <a:p>
            <a:pPr>
              <a:buNone/>
            </a:pPr>
            <a:endParaRPr lang="en-US" i="1" dirty="0"/>
          </a:p>
          <a:p>
            <a:pPr algn="r">
              <a:spcBef>
                <a:spcPts val="0"/>
              </a:spcBef>
              <a:buNone/>
            </a:pPr>
            <a:r>
              <a:rPr lang="en-US" sz="2200" dirty="0"/>
              <a:t>—</a:t>
            </a:r>
            <a:r>
              <a:rPr lang="en-US" sz="2200" i="1" dirty="0"/>
              <a:t>A TREASURY OF RAILROAD FOLKLORE,</a:t>
            </a:r>
          </a:p>
          <a:p>
            <a:pPr algn="r">
              <a:spcBef>
                <a:spcPts val="0"/>
              </a:spcBef>
              <a:buNone/>
            </a:pPr>
            <a:r>
              <a:rPr lang="en-US" sz="2200" dirty="0"/>
              <a:t>B. A. </a:t>
            </a:r>
            <a:r>
              <a:rPr lang="en-US" sz="2200" dirty="0" err="1"/>
              <a:t>Botkin</a:t>
            </a:r>
            <a:r>
              <a:rPr lang="en-US" sz="2200" dirty="0"/>
              <a:t> and Alvin F. Harlow</a:t>
            </a:r>
          </a:p>
        </p:txBody>
      </p:sp>
      <p:pic>
        <p:nvPicPr>
          <p:cNvPr id="5" name="Picture 4"/>
          <p:cNvPicPr>
            <a:picLocks noChangeAspect="1"/>
          </p:cNvPicPr>
          <p:nvPr/>
        </p:nvPicPr>
        <p:blipFill>
          <a:blip r:embed="rId3" cstate="print"/>
          <a:stretch>
            <a:fillRect/>
          </a:stretch>
        </p:blipFill>
        <p:spPr>
          <a:xfrm>
            <a:off x="685800" y="4724400"/>
            <a:ext cx="1828800" cy="1771650"/>
          </a:xfrm>
          <a:prstGeom prst="rect">
            <a:avLst/>
          </a:prstGeom>
        </p:spPr>
      </p:pic>
      <p:sp>
        <p:nvSpPr>
          <p:cNvPr id="2" name="Slide Number Placeholder 1">
            <a:extLst>
              <a:ext uri="{FF2B5EF4-FFF2-40B4-BE49-F238E27FC236}">
                <a16:creationId xmlns:a16="http://schemas.microsoft.com/office/drawing/2014/main" id="{E6A22C82-26EC-46BE-A4BC-AA4A5B370143}"/>
              </a:ext>
            </a:extLst>
          </p:cNvPr>
          <p:cNvSpPr>
            <a:spLocks noGrp="1"/>
          </p:cNvSpPr>
          <p:nvPr>
            <p:ph type="sldNum" sz="quarter" idx="12"/>
          </p:nvPr>
        </p:nvSpPr>
        <p:spPr/>
        <p:txBody>
          <a:bodyPr/>
          <a:lstStyle/>
          <a:p>
            <a:pPr>
              <a:defRPr/>
            </a:pPr>
            <a:fld id="{97012834-41A2-49E3-8762-B14EE3F5CFB1}"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Allocation Denial</a:t>
            </a:r>
          </a:p>
        </p:txBody>
      </p:sp>
      <p:sp>
        <p:nvSpPr>
          <p:cNvPr id="3" name="Content Placeholder 2"/>
          <p:cNvSpPr>
            <a:spLocks noGrp="1"/>
          </p:cNvSpPr>
          <p:nvPr>
            <p:ph idx="4294967295"/>
          </p:nvPr>
        </p:nvSpPr>
        <p:spPr>
          <a:xfrm>
            <a:off x="304800" y="2209800"/>
            <a:ext cx="8382000" cy="4953000"/>
          </a:xfrm>
        </p:spPr>
        <p:txBody>
          <a:bodyPr/>
          <a:lstStyle/>
          <a:p>
            <a:r>
              <a:rPr lang="en-US" sz="2200" dirty="0"/>
              <a:t>Referred to as the </a:t>
            </a:r>
            <a:r>
              <a:rPr lang="en-US" sz="2200" i="1" dirty="0"/>
              <a:t>banker’s algorithm</a:t>
            </a:r>
          </a:p>
          <a:p>
            <a:r>
              <a:rPr lang="en-US" sz="2200" b="1" i="1" dirty="0"/>
              <a:t>State</a:t>
            </a:r>
            <a:r>
              <a:rPr lang="en-US" sz="2200" dirty="0"/>
              <a:t> of the system reflects the current allocation of resources to processes</a:t>
            </a:r>
          </a:p>
          <a:p>
            <a:r>
              <a:rPr lang="en-US" sz="2200" b="1" i="1" dirty="0"/>
              <a:t>Safe state </a:t>
            </a:r>
            <a:r>
              <a:rPr lang="en-US" sz="2200" dirty="0"/>
              <a:t>is one in which there is at least one sequence of resource allocations to processes that does not result in a deadlock</a:t>
            </a:r>
          </a:p>
          <a:p>
            <a:r>
              <a:rPr lang="en-US" sz="2200" b="1" i="1" dirty="0"/>
              <a:t>Unsafe state </a:t>
            </a:r>
            <a:r>
              <a:rPr lang="en-US" sz="2200" dirty="0"/>
              <a:t>is a state that is not safe</a:t>
            </a:r>
          </a:p>
          <a:p>
            <a:endParaRPr lang="en-US" dirty="0"/>
          </a:p>
        </p:txBody>
      </p:sp>
      <p:pic>
        <p:nvPicPr>
          <p:cNvPr id="8" name="Picture 7"/>
          <p:cNvPicPr>
            <a:picLocks noChangeAspect="1"/>
          </p:cNvPicPr>
          <p:nvPr/>
        </p:nvPicPr>
        <p:blipFill>
          <a:blip r:embed="rId3" cstate="print"/>
          <a:stretch>
            <a:fillRect/>
          </a:stretch>
        </p:blipFill>
        <p:spPr>
          <a:xfrm>
            <a:off x="6324600" y="4876800"/>
            <a:ext cx="1600200" cy="1600200"/>
          </a:xfrm>
          <a:prstGeom prst="rect">
            <a:avLst/>
          </a:prstGeom>
        </p:spPr>
      </p:pic>
      <p:sp>
        <p:nvSpPr>
          <p:cNvPr id="4" name="Slide Number Placeholder 3">
            <a:extLst>
              <a:ext uri="{FF2B5EF4-FFF2-40B4-BE49-F238E27FC236}">
                <a16:creationId xmlns:a16="http://schemas.microsoft.com/office/drawing/2014/main" id="{6D21A02E-F3A6-47A1-91EF-D8BA5A20CCF6}"/>
              </a:ext>
            </a:extLst>
          </p:cNvPr>
          <p:cNvSpPr>
            <a:spLocks noGrp="1"/>
          </p:cNvSpPr>
          <p:nvPr>
            <p:ph type="sldNum" sz="quarter" idx="12"/>
          </p:nvPr>
        </p:nvSpPr>
        <p:spPr/>
        <p:txBody>
          <a:bodyPr/>
          <a:lstStyle/>
          <a:p>
            <a:pPr>
              <a:defRPr/>
            </a:pPr>
            <a:fld id="{97012834-41A2-49E3-8762-B14EE3F5CFB1}"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7"/>
          </a:xfrm>
        </p:spPr>
        <p:txBody>
          <a:bodyPr/>
          <a:lstStyle/>
          <a:p>
            <a:pPr algn="ctr"/>
            <a:r>
              <a:rPr lang="en-NZ" sz="4400" b="1" dirty="0">
                <a:ln w="1905"/>
                <a:solidFill>
                  <a:schemeClr val="accent6">
                    <a:lumMod val="75000"/>
                  </a:schemeClr>
                </a:solidFill>
                <a:effectLst>
                  <a:innerShdw blurRad="69850" dist="43180" dir="5400000">
                    <a:srgbClr val="000000">
                      <a:alpha val="65000"/>
                    </a:srgbClr>
                  </a:innerShdw>
                </a:effectLst>
              </a:rPr>
              <a:t>Determination of a Safe State</a:t>
            </a:r>
          </a:p>
        </p:txBody>
      </p:sp>
      <p:sp>
        <p:nvSpPr>
          <p:cNvPr id="3" name="Content Placeholder 2"/>
          <p:cNvSpPr>
            <a:spLocks noGrp="1"/>
          </p:cNvSpPr>
          <p:nvPr>
            <p:ph idx="4294967295"/>
          </p:nvPr>
        </p:nvSpPr>
        <p:spPr>
          <a:xfrm>
            <a:off x="304800" y="2209800"/>
            <a:ext cx="8229600" cy="2286000"/>
          </a:xfrm>
        </p:spPr>
        <p:txBody>
          <a:bodyPr>
            <a:normAutofit/>
          </a:bodyPr>
          <a:lstStyle/>
          <a:p>
            <a:r>
              <a:rPr lang="en-NZ" sz="2200" dirty="0"/>
              <a:t>State of a system consisting of four processes and three resources</a:t>
            </a:r>
          </a:p>
          <a:p>
            <a:r>
              <a:rPr lang="en-NZ" sz="2200" dirty="0"/>
              <a:t>Allocations have been made to the four processes</a:t>
            </a:r>
          </a:p>
        </p:txBody>
      </p:sp>
      <p:pic>
        <p:nvPicPr>
          <p:cNvPr id="15" name="Content Placeholder 3" descr="Fig06_07a.gif"/>
          <p:cNvPicPr>
            <a:picLocks noChangeAspect="1"/>
          </p:cNvPicPr>
          <p:nvPr/>
        </p:nvPicPr>
        <p:blipFill rotWithShape="1">
          <a:blip r:embed="rId3" cstate="print"/>
          <a:srcRect l="1" r="-262" b="135"/>
          <a:stretch/>
        </p:blipFill>
        <p:spPr bwMode="auto">
          <a:xfrm>
            <a:off x="670560" y="3581400"/>
            <a:ext cx="7802880" cy="2438400"/>
          </a:xfrm>
          <a:prstGeom prst="rect">
            <a:avLst/>
          </a:prstGeom>
          <a:solidFill>
            <a:schemeClr val="bg1"/>
          </a:solidFill>
          <a:ln w="9525">
            <a:noFill/>
            <a:miter lim="800000"/>
            <a:headEnd/>
            <a:tailEnd/>
          </a:ln>
        </p:spPr>
      </p:pic>
      <p:sp>
        <p:nvSpPr>
          <p:cNvPr id="4" name="Slide Number Placeholder 3">
            <a:extLst>
              <a:ext uri="{FF2B5EF4-FFF2-40B4-BE49-F238E27FC236}">
                <a16:creationId xmlns:a16="http://schemas.microsoft.com/office/drawing/2014/main" id="{A65AE958-697A-47DE-A733-A7D3D6D17E97}"/>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p:transition spd="med">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06_07b.gif"/>
          <p:cNvPicPr>
            <a:picLocks noGrp="1" noChangeAspect="1"/>
          </p:cNvPicPr>
          <p:nvPr>
            <p:ph idx="4294967295"/>
          </p:nvPr>
        </p:nvPicPr>
        <p:blipFill>
          <a:blip r:embed="rId3" cstate="print"/>
          <a:stretch>
            <a:fillRect/>
          </a:stretch>
        </p:blipFill>
        <p:spPr>
          <a:xfrm>
            <a:off x="304800" y="2667000"/>
            <a:ext cx="8475663" cy="3200400"/>
          </a:xfrm>
        </p:spPr>
      </p:pic>
      <p:sp>
        <p:nvSpPr>
          <p:cNvPr id="2" name="Title 1"/>
          <p:cNvSpPr>
            <a:spLocks noGrp="1"/>
          </p:cNvSpPr>
          <p:nvPr>
            <p:ph type="title" idx="4294967295"/>
          </p:nvPr>
        </p:nvSpPr>
        <p:spPr>
          <a:xfrm>
            <a:off x="381000" y="457200"/>
            <a:ext cx="7824788" cy="1323975"/>
          </a:xfrm>
        </p:spPr>
        <p:txBody>
          <a:bodyPr/>
          <a:lstStyle/>
          <a:p>
            <a:pPr marL="342900" lvl="0" indent="-342900">
              <a:spcBef>
                <a:spcPct val="20000"/>
              </a:spcBef>
              <a:defRPr/>
            </a:pP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P2 Runs to Completion</a:t>
            </a:r>
          </a:p>
        </p:txBody>
      </p:sp>
      <p:sp>
        <p:nvSpPr>
          <p:cNvPr id="3" name="Slide Number Placeholder 2">
            <a:extLst>
              <a:ext uri="{FF2B5EF4-FFF2-40B4-BE49-F238E27FC236}">
                <a16:creationId xmlns:a16="http://schemas.microsoft.com/office/drawing/2014/main" id="{0CA30E35-9EBE-42CC-970A-99EE56E5BC42}"/>
              </a:ext>
            </a:extLst>
          </p:cNvPr>
          <p:cNvSpPr>
            <a:spLocks noGrp="1"/>
          </p:cNvSpPr>
          <p:nvPr>
            <p:ph type="sldNum" sz="quarter" idx="12"/>
          </p:nvPr>
        </p:nvSpPr>
        <p:spPr/>
        <p:txBody>
          <a:bodyPr/>
          <a:lstStyle/>
          <a:p>
            <a:pPr>
              <a:defRPr/>
            </a:pPr>
            <a:fld id="{0A9A6F0D-A611-4358-861D-7B01E8303898}" type="slidenum">
              <a:rPr lang="en-US" smtClean="0"/>
              <a:pPr>
                <a:defRPr/>
              </a:pPr>
              <a:t>22</a:t>
            </a:fld>
            <a:endParaRPr lang="en-US" dirty="0"/>
          </a:p>
        </p:txBody>
      </p:sp>
    </p:spTree>
  </p:cSld>
  <p:clrMapOvr>
    <a:masterClrMapping/>
  </p:clrMapOvr>
  <p:transition spd="med">
    <p:pull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229600" cy="1143000"/>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P1 Runs to Completion</a:t>
            </a:r>
          </a:p>
        </p:txBody>
      </p:sp>
      <p:pic>
        <p:nvPicPr>
          <p:cNvPr id="6" name="Content Placeholder 5" descr="Fig06_07c.gif"/>
          <p:cNvPicPr>
            <a:picLocks noGrp="1" noChangeAspect="1"/>
          </p:cNvPicPr>
          <p:nvPr>
            <p:ph idx="4294967295"/>
          </p:nvPr>
        </p:nvPicPr>
        <p:blipFill>
          <a:blip r:embed="rId3" cstate="print"/>
          <a:stretch>
            <a:fillRect/>
          </a:stretch>
        </p:blipFill>
        <p:spPr>
          <a:xfrm>
            <a:off x="457200" y="2667000"/>
            <a:ext cx="8154987" cy="3048000"/>
          </a:xfrm>
        </p:spPr>
      </p:pic>
      <p:sp>
        <p:nvSpPr>
          <p:cNvPr id="3" name="Slide Number Placeholder 2">
            <a:extLst>
              <a:ext uri="{FF2B5EF4-FFF2-40B4-BE49-F238E27FC236}">
                <a16:creationId xmlns:a16="http://schemas.microsoft.com/office/drawing/2014/main" id="{01D35A68-CB70-4E8B-9259-C0C02CE45778}"/>
              </a:ext>
            </a:extLst>
          </p:cNvPr>
          <p:cNvSpPr>
            <a:spLocks noGrp="1"/>
          </p:cNvSpPr>
          <p:nvPr>
            <p:ph type="sldNum" sz="quarter" idx="12"/>
          </p:nvPr>
        </p:nvSpPr>
        <p:spPr/>
        <p:txBody>
          <a:bodyPr/>
          <a:lstStyle/>
          <a:p>
            <a:pPr>
              <a:defRPr/>
            </a:pPr>
            <a:fld id="{0A9A6F0D-A611-4358-861D-7B01E8303898}" type="slidenum">
              <a:rPr lang="en-US" smtClean="0"/>
              <a:pPr>
                <a:defRPr/>
              </a:pPr>
              <a:t>23</a:t>
            </a:fld>
            <a:endParaRPr lang="en-US" dirty="0"/>
          </a:p>
        </p:txBody>
      </p:sp>
    </p:spTree>
  </p:cSld>
  <p:clrMapOvr>
    <a:masterClrMapping/>
  </p:clrMapOvr>
  <p:transition spd="med">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06_07d.gif"/>
          <p:cNvPicPr>
            <a:picLocks noGrp="1" noChangeAspect="1"/>
          </p:cNvPicPr>
          <p:nvPr>
            <p:ph idx="4294967295"/>
          </p:nvPr>
        </p:nvPicPr>
        <p:blipFill>
          <a:blip r:embed="rId3" cstate="print"/>
          <a:stretch>
            <a:fillRect/>
          </a:stretch>
        </p:blipFill>
        <p:spPr>
          <a:xfrm>
            <a:off x="457200" y="1905000"/>
            <a:ext cx="8229600" cy="2739986"/>
          </a:xfrm>
        </p:spPr>
      </p:pic>
      <p:sp>
        <p:nvSpPr>
          <p:cNvPr id="2" name="Title 1"/>
          <p:cNvSpPr>
            <a:spLocks noGrp="1"/>
          </p:cNvSpPr>
          <p:nvPr>
            <p:ph type="title" idx="4294967295"/>
          </p:nvPr>
        </p:nvSpPr>
        <p:spPr>
          <a:xfrm>
            <a:off x="609600" y="533400"/>
            <a:ext cx="8229600" cy="990600"/>
          </a:xfrm>
        </p:spPr>
        <p:txBody>
          <a:bodyPr/>
          <a:lstStyle/>
          <a:p>
            <a:pPr algn="ctr"/>
            <a:r>
              <a:rPr lang="en-US" b="1" dirty="0">
                <a:solidFill>
                  <a:schemeClr val="accent1">
                    <a:lumMod val="75000"/>
                  </a:schemeClr>
                </a:solidFill>
              </a:rPr>
              <a:t>P3 Runs to Completion</a:t>
            </a:r>
          </a:p>
        </p:txBody>
      </p:sp>
      <p:sp>
        <p:nvSpPr>
          <p:cNvPr id="4" name="Vertical Scroll 3"/>
          <p:cNvSpPr/>
          <p:nvPr/>
        </p:nvSpPr>
        <p:spPr>
          <a:xfrm>
            <a:off x="2286000" y="5029200"/>
            <a:ext cx="4648200" cy="1295400"/>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dirty="0"/>
              <a:t>Thus, the state defined originally is a safe state</a:t>
            </a:r>
          </a:p>
        </p:txBody>
      </p:sp>
      <p:sp>
        <p:nvSpPr>
          <p:cNvPr id="3" name="Slide Number Placeholder 2">
            <a:extLst>
              <a:ext uri="{FF2B5EF4-FFF2-40B4-BE49-F238E27FC236}">
                <a16:creationId xmlns:a16="http://schemas.microsoft.com/office/drawing/2014/main" id="{A08315A5-DBFB-4FD3-85EC-5FE60A7E351A}"/>
              </a:ext>
            </a:extLst>
          </p:cNvPr>
          <p:cNvSpPr>
            <a:spLocks noGrp="1"/>
          </p:cNvSpPr>
          <p:nvPr>
            <p:ph type="sldNum" sz="quarter" idx="12"/>
          </p:nvPr>
        </p:nvSpPr>
        <p:spPr/>
        <p:txBody>
          <a:bodyPr/>
          <a:lstStyle/>
          <a:p>
            <a:pPr>
              <a:defRPr/>
            </a:pPr>
            <a:fld id="{0A9A6F0D-A611-4358-861D-7B01E8303898}" type="slidenum">
              <a:rPr lang="en-US" smtClean="0"/>
              <a:pPr>
                <a:defRPr/>
              </a:pPr>
              <a:t>24</a:t>
            </a:fld>
            <a:endParaRPr lang="en-US" dirty="0"/>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0"/>
            <a:ext cx="8610600" cy="1143000"/>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Determination of an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Unsafe State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Fig06_08.gif"/>
          <p:cNvPicPr>
            <a:picLocks noGrp="1" noChangeAspect="1"/>
          </p:cNvPicPr>
          <p:nvPr>
            <p:ph idx="4294967295"/>
          </p:nvPr>
        </p:nvPicPr>
        <p:blipFill>
          <a:blip r:embed="rId3" cstate="print"/>
          <a:stretch>
            <a:fillRect/>
          </a:stretch>
        </p:blipFill>
        <p:spPr>
          <a:xfrm>
            <a:off x="1219200" y="1981200"/>
            <a:ext cx="6553200" cy="4528826"/>
          </a:xfrm>
        </p:spPr>
      </p:pic>
      <p:sp>
        <p:nvSpPr>
          <p:cNvPr id="3" name="Slide Number Placeholder 2">
            <a:extLst>
              <a:ext uri="{FF2B5EF4-FFF2-40B4-BE49-F238E27FC236}">
                <a16:creationId xmlns:a16="http://schemas.microsoft.com/office/drawing/2014/main" id="{018D6983-28EA-4CA9-BD24-037C6852F82A}"/>
              </a:ext>
            </a:extLst>
          </p:cNvPr>
          <p:cNvSpPr>
            <a:spLocks noGrp="1"/>
          </p:cNvSpPr>
          <p:nvPr>
            <p:ph type="sldNum" sz="quarter" idx="12"/>
          </p:nvPr>
        </p:nvSpPr>
        <p:spPr/>
        <p:txBody>
          <a:bodyPr/>
          <a:lstStyle/>
          <a:p>
            <a:pPr>
              <a:defRPr/>
            </a:pPr>
            <a:fld id="{0A9A6F0D-A611-4358-861D-7B01E8303898}" type="slidenum">
              <a:rPr lang="en-US" smtClean="0"/>
              <a:pPr>
                <a:defRPr/>
              </a:pPr>
              <a:t>25</a:t>
            </a:fld>
            <a:endParaRPr lang="en-US" dirty="0"/>
          </a:p>
        </p:txBody>
      </p:sp>
      <p:sp>
        <p:nvSpPr>
          <p:cNvPr id="4" name="Rectangle 3">
            <a:extLst>
              <a:ext uri="{FF2B5EF4-FFF2-40B4-BE49-F238E27FC236}">
                <a16:creationId xmlns:a16="http://schemas.microsoft.com/office/drawing/2014/main" id="{B7B1308C-A077-45CB-A0FC-55A317CA7C68}"/>
              </a:ext>
            </a:extLst>
          </p:cNvPr>
          <p:cNvSpPr/>
          <p:nvPr/>
        </p:nvSpPr>
        <p:spPr>
          <a:xfrm>
            <a:off x="1219200" y="4191000"/>
            <a:ext cx="6553200" cy="23190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1143000"/>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Logic</a:t>
            </a:r>
          </a:p>
        </p:txBody>
      </p:sp>
      <p:pic>
        <p:nvPicPr>
          <p:cNvPr id="4" name="Content Placeholder 3" descr="Fig06_09a.gif"/>
          <p:cNvPicPr>
            <a:picLocks noGrp="1" noChangeAspect="1"/>
          </p:cNvPicPr>
          <p:nvPr>
            <p:ph idx="4294967295"/>
          </p:nvPr>
        </p:nvPicPr>
        <p:blipFill>
          <a:blip r:embed="rId3" cstate="print"/>
          <a:srcRect l="-6626" r="-6626"/>
          <a:stretch>
            <a:fillRect/>
          </a:stretch>
        </p:blipFill>
        <p:spPr>
          <a:xfrm>
            <a:off x="1143000" y="1905000"/>
            <a:ext cx="7181427" cy="4449763"/>
          </a:xfrm>
        </p:spPr>
      </p:pic>
      <p:sp>
        <p:nvSpPr>
          <p:cNvPr id="3" name="Slide Number Placeholder 2">
            <a:extLst>
              <a:ext uri="{FF2B5EF4-FFF2-40B4-BE49-F238E27FC236}">
                <a16:creationId xmlns:a16="http://schemas.microsoft.com/office/drawing/2014/main" id="{7CB128A3-6439-4D85-B976-BE4997D9129C}"/>
              </a:ext>
            </a:extLst>
          </p:cNvPr>
          <p:cNvSpPr>
            <a:spLocks noGrp="1"/>
          </p:cNvSpPr>
          <p:nvPr>
            <p:ph type="sldNum" sz="quarter" idx="12"/>
          </p:nvPr>
        </p:nvSpPr>
        <p:spPr/>
        <p:txBody>
          <a:bodyPr/>
          <a:lstStyle/>
          <a:p>
            <a:pPr>
              <a:defRPr/>
            </a:pPr>
            <a:fld id="{0A9A6F0D-A611-4358-861D-7B01E8303898}" type="slidenum">
              <a:rPr lang="en-US" smtClean="0"/>
              <a:pPr>
                <a:defRPr/>
              </a:pPr>
              <a:t>26</a:t>
            </a:fld>
            <a:endParaRPr lang="en-US" dirty="0"/>
          </a:p>
        </p:txBody>
      </p:sp>
    </p:spTree>
  </p:cSld>
  <p:clrMapOvr>
    <a:masterClrMapping/>
  </p:clrMapOvr>
  <p:transition spd="med">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06_09b.gif"/>
          <p:cNvPicPr>
            <a:picLocks noGrp="1" noChangeAspect="1"/>
          </p:cNvPicPr>
          <p:nvPr>
            <p:ph idx="4294967295"/>
          </p:nvPr>
        </p:nvPicPr>
        <p:blipFill>
          <a:blip r:embed="rId3" cstate="print"/>
          <a:stretch>
            <a:fillRect/>
          </a:stretch>
        </p:blipFill>
        <p:spPr>
          <a:xfrm>
            <a:off x="685800" y="1752600"/>
            <a:ext cx="7772400" cy="4648200"/>
          </a:xfrm>
        </p:spPr>
      </p:pic>
      <p:sp>
        <p:nvSpPr>
          <p:cNvPr id="6" name="TextBox 5"/>
          <p:cNvSpPr txBox="1"/>
          <p:nvPr/>
        </p:nvSpPr>
        <p:spPr>
          <a:xfrm>
            <a:off x="1066800" y="685800"/>
            <a:ext cx="7239000" cy="707886"/>
          </a:xfrm>
          <a:prstGeom prst="rect">
            <a:avLst/>
          </a:prstGeom>
          <a:noFill/>
        </p:spPr>
        <p:txBody>
          <a:bodyPr wrap="square" rtlCol="0">
            <a:spAutoFit/>
          </a:bodyPr>
          <a:lstStyle/>
          <a:p>
            <a:r>
              <a:rPr lang="en-US" sz="4000" b="1" dirty="0">
                <a:solidFill>
                  <a:schemeClr val="accent1">
                    <a:lumMod val="75000"/>
                  </a:schemeClr>
                </a:solidFill>
              </a:rPr>
              <a:t>Deadlock Avoidance Logic</a:t>
            </a:r>
            <a:endParaRPr lang="en-US" sz="4000" dirty="0">
              <a:solidFill>
                <a:schemeClr val="accent1">
                  <a:lumMod val="75000"/>
                </a:schemeClr>
              </a:solidFill>
            </a:endParaRPr>
          </a:p>
        </p:txBody>
      </p:sp>
      <p:sp>
        <p:nvSpPr>
          <p:cNvPr id="2" name="Slide Number Placeholder 1">
            <a:extLst>
              <a:ext uri="{FF2B5EF4-FFF2-40B4-BE49-F238E27FC236}">
                <a16:creationId xmlns:a16="http://schemas.microsoft.com/office/drawing/2014/main" id="{84A57115-363F-4E0B-9F92-F89B015EB327}"/>
              </a:ext>
            </a:extLst>
          </p:cNvPr>
          <p:cNvSpPr>
            <a:spLocks noGrp="1"/>
          </p:cNvSpPr>
          <p:nvPr>
            <p:ph type="sldNum" sz="quarter" idx="12"/>
          </p:nvPr>
        </p:nvSpPr>
        <p:spPr/>
        <p:txBody>
          <a:bodyPr/>
          <a:lstStyle/>
          <a:p>
            <a:pPr>
              <a:defRPr/>
            </a:pPr>
            <a:fld id="{0A9A6F0D-A611-4358-861D-7B01E8303898}" type="slidenum">
              <a:rPr lang="en-US" smtClean="0"/>
              <a:pPr>
                <a:defRPr/>
              </a:pPr>
              <a:t>27</a:t>
            </a:fld>
            <a:endParaRPr lang="en-US" dirty="0"/>
          </a:p>
        </p:txBody>
      </p:sp>
    </p:spTree>
  </p:cSld>
  <p:clrMapOvr>
    <a:masterClrMapping/>
  </p:clrMapOvr>
  <p:transition spd="med">
    <p:pull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Advantages</a:t>
            </a:r>
          </a:p>
        </p:txBody>
      </p:sp>
      <p:sp>
        <p:nvSpPr>
          <p:cNvPr id="3" name="Content Placeholder 2"/>
          <p:cNvSpPr>
            <a:spLocks noGrp="1"/>
          </p:cNvSpPr>
          <p:nvPr>
            <p:ph idx="4294967295"/>
          </p:nvPr>
        </p:nvSpPr>
        <p:spPr>
          <a:xfrm>
            <a:off x="381000" y="2133600"/>
            <a:ext cx="8229600" cy="5181600"/>
          </a:xfrm>
        </p:spPr>
        <p:txBody>
          <a:bodyPr>
            <a:normAutofit/>
          </a:bodyPr>
          <a:lstStyle/>
          <a:p>
            <a:r>
              <a:rPr lang="en-NZ" sz="2200" dirty="0"/>
              <a:t>It is not necessary to preempt and rollback processes, as in deadlock detection </a:t>
            </a:r>
          </a:p>
          <a:p>
            <a:r>
              <a:rPr lang="en-NZ" sz="2200" dirty="0"/>
              <a:t>It is less restrictive than deadlock prevention</a:t>
            </a:r>
            <a:endParaRPr lang="en-US" sz="2200" dirty="0"/>
          </a:p>
        </p:txBody>
      </p:sp>
      <p:pic>
        <p:nvPicPr>
          <p:cNvPr id="5" name="Picture 4"/>
          <p:cNvPicPr>
            <a:picLocks noChangeAspect="1"/>
          </p:cNvPicPr>
          <p:nvPr/>
        </p:nvPicPr>
        <p:blipFill>
          <a:blip r:embed="rId3" cstate="print"/>
          <a:stretch>
            <a:fillRect/>
          </a:stretch>
        </p:blipFill>
        <p:spPr>
          <a:xfrm>
            <a:off x="4495800" y="4038600"/>
            <a:ext cx="2667000" cy="1959430"/>
          </a:xfrm>
          <a:prstGeom prst="rect">
            <a:avLst/>
          </a:prstGeom>
        </p:spPr>
      </p:pic>
      <p:pic>
        <p:nvPicPr>
          <p:cNvPr id="9" name="Picture 8"/>
          <p:cNvPicPr>
            <a:picLocks noChangeAspect="1"/>
          </p:cNvPicPr>
          <p:nvPr/>
        </p:nvPicPr>
        <p:blipFill>
          <a:blip r:embed="rId4" cstate="print"/>
          <a:stretch>
            <a:fillRect/>
          </a:stretch>
        </p:blipFill>
        <p:spPr>
          <a:xfrm>
            <a:off x="1905000" y="4191000"/>
            <a:ext cx="1371600" cy="1775566"/>
          </a:xfrm>
          <a:prstGeom prst="rect">
            <a:avLst/>
          </a:prstGeom>
        </p:spPr>
      </p:pic>
      <p:sp>
        <p:nvSpPr>
          <p:cNvPr id="4" name="Slide Number Placeholder 3">
            <a:extLst>
              <a:ext uri="{FF2B5EF4-FFF2-40B4-BE49-F238E27FC236}">
                <a16:creationId xmlns:a16="http://schemas.microsoft.com/office/drawing/2014/main" id="{B62FE854-74CA-4051-9702-B5067D7569F7}"/>
              </a:ext>
            </a:extLst>
          </p:cNvPr>
          <p:cNvSpPr>
            <a:spLocks noGrp="1"/>
          </p:cNvSpPr>
          <p:nvPr>
            <p:ph type="sldNum" sz="quarter" idx="12"/>
          </p:nvPr>
        </p:nvSpPr>
        <p:spPr/>
        <p:txBody>
          <a:bodyPr/>
          <a:lstStyle/>
          <a:p>
            <a:pPr>
              <a:defRPr/>
            </a:pPr>
            <a:fld id="{97012834-41A2-49E3-8762-B14EE3F5CFB1}" type="slidenum">
              <a:rPr lang="en-US" smtClean="0"/>
              <a:pPr>
                <a:defRPr/>
              </a:pPr>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Restrictions</a:t>
            </a:r>
          </a:p>
        </p:txBody>
      </p:sp>
      <p:sp>
        <p:nvSpPr>
          <p:cNvPr id="3" name="Content Placeholder 2"/>
          <p:cNvSpPr>
            <a:spLocks noGrp="1"/>
          </p:cNvSpPr>
          <p:nvPr>
            <p:ph idx="4294967295"/>
          </p:nvPr>
        </p:nvSpPr>
        <p:spPr>
          <a:xfrm>
            <a:off x="381000" y="2286000"/>
            <a:ext cx="8458200" cy="4953000"/>
          </a:xfrm>
        </p:spPr>
        <p:txBody>
          <a:bodyPr/>
          <a:lstStyle/>
          <a:p>
            <a:r>
              <a:rPr lang="en-US" sz="2800" dirty="0"/>
              <a:t>Maximum resource requirement for each process must be stated in advance</a:t>
            </a:r>
          </a:p>
          <a:p>
            <a:r>
              <a:rPr lang="en-US" sz="2800" dirty="0"/>
              <a:t>Processes under consideration must be independent and with no synchronization requirements</a:t>
            </a:r>
          </a:p>
          <a:p>
            <a:r>
              <a:rPr lang="en-US" sz="2800" dirty="0"/>
              <a:t>There must be a fixed number of resources to allocate</a:t>
            </a:r>
          </a:p>
          <a:p>
            <a:r>
              <a:rPr lang="en-US" sz="2800" dirty="0"/>
              <a:t>No process may exit while holding resources</a:t>
            </a:r>
          </a:p>
          <a:p>
            <a:endParaRPr lang="en-US" dirty="0"/>
          </a:p>
        </p:txBody>
      </p:sp>
      <p:sp>
        <p:nvSpPr>
          <p:cNvPr id="4" name="Slide Number Placeholder 3">
            <a:extLst>
              <a:ext uri="{FF2B5EF4-FFF2-40B4-BE49-F238E27FC236}">
                <a16:creationId xmlns:a16="http://schemas.microsoft.com/office/drawing/2014/main" id="{D6AA126C-C190-41EB-B13B-1351B8933151}"/>
              </a:ext>
            </a:extLst>
          </p:cNvPr>
          <p:cNvSpPr>
            <a:spLocks noGrp="1"/>
          </p:cNvSpPr>
          <p:nvPr>
            <p:ph type="sldNum" sz="quarter" idx="12"/>
          </p:nvPr>
        </p:nvSpPr>
        <p:spPr/>
        <p:txBody>
          <a:bodyPr/>
          <a:lstStyle/>
          <a:p>
            <a:pPr>
              <a:defRPr/>
            </a:pPr>
            <a:fld id="{97012834-41A2-49E3-8762-B14EE3F5CFB1}" type="slidenum">
              <a:rPr lang="en-US" smtClean="0"/>
              <a:pPr>
                <a:defRPr/>
              </a:pPr>
              <a:t>29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3"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6"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9"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a:t>
            </a:r>
          </a:p>
        </p:txBody>
      </p:sp>
      <p:sp>
        <p:nvSpPr>
          <p:cNvPr id="4" name="Content Placeholder 3"/>
          <p:cNvSpPr>
            <a:spLocks noGrp="1"/>
          </p:cNvSpPr>
          <p:nvPr>
            <p:ph sz="half" idx="1"/>
          </p:nvPr>
        </p:nvSpPr>
        <p:spPr>
          <a:xfrm>
            <a:off x="658904" y="2286000"/>
            <a:ext cx="7418296" cy="3840163"/>
          </a:xfrm>
        </p:spPr>
        <p:txBody>
          <a:bodyPr>
            <a:normAutofit fontScale="85000" lnSpcReduction="20000"/>
          </a:bodyPr>
          <a:lstStyle/>
          <a:p>
            <a:r>
              <a:rPr lang="en-NZ" sz="3000" dirty="0"/>
              <a:t>The permanent blocking of a set of processes that either compete for system resources or communicate with each other</a:t>
            </a:r>
          </a:p>
          <a:p>
            <a:r>
              <a:rPr lang="en-NZ" sz="3000" dirty="0"/>
              <a:t>A set of processes is deadlocked when each process in the set is blocked awaiting an event that can only be triggered by another blocked process in the set</a:t>
            </a:r>
          </a:p>
          <a:p>
            <a:r>
              <a:rPr lang="en-NZ" sz="3000" dirty="0"/>
              <a:t>Permanent</a:t>
            </a:r>
          </a:p>
          <a:p>
            <a:r>
              <a:rPr lang="en-US" sz="3000" dirty="0"/>
              <a:t>No efficient solution</a:t>
            </a:r>
          </a:p>
        </p:txBody>
      </p:sp>
      <p:pic>
        <p:nvPicPr>
          <p:cNvPr id="5" name="Picture 4"/>
          <p:cNvPicPr>
            <a:picLocks noChangeAspect="1"/>
          </p:cNvPicPr>
          <p:nvPr/>
        </p:nvPicPr>
        <p:blipFill>
          <a:blip r:embed="rId3" cstate="print"/>
          <a:stretch>
            <a:fillRect/>
          </a:stretch>
        </p:blipFill>
        <p:spPr>
          <a:xfrm>
            <a:off x="6934200" y="4824211"/>
            <a:ext cx="1752600" cy="1616835"/>
          </a:xfrm>
          <a:prstGeom prst="rect">
            <a:avLst/>
          </a:prstGeom>
        </p:spPr>
      </p:pic>
      <p:sp>
        <p:nvSpPr>
          <p:cNvPr id="2" name="Slide Number Placeholder 1">
            <a:extLst>
              <a:ext uri="{FF2B5EF4-FFF2-40B4-BE49-F238E27FC236}">
                <a16:creationId xmlns:a16="http://schemas.microsoft.com/office/drawing/2014/main" id="{FAFA28FA-85E6-4CDF-873A-BF0C450C3A1E}"/>
              </a:ext>
            </a:extLst>
          </p:cNvPr>
          <p:cNvSpPr>
            <a:spLocks noGrp="1"/>
          </p:cNvSpPr>
          <p:nvPr>
            <p:ph type="sldNum" sz="quarter" idx="12"/>
          </p:nvPr>
        </p:nvSpPr>
        <p:spPr/>
        <p:txBody>
          <a:bodyPr/>
          <a:lstStyle/>
          <a:p>
            <a:pPr>
              <a:defRPr/>
            </a:pPr>
            <a:fld id="{FD77EB8B-B6EB-443D-9CB4-B019CEC8F476}" type="slidenum">
              <a:rPr lang="en-US"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par>
                          <p:cTn id="8" fill="hold">
                            <p:stCondLst>
                              <p:cond delay="3000"/>
                            </p:stCondLst>
                            <p:childTnLst>
                              <p:par>
                                <p:cTn id="9" presetID="37" presetClass="entr" presetSubtype="0" fill="hold" grpId="1"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15" fill="hold">
                            <p:stCondLst>
                              <p:cond delay="4500"/>
                            </p:stCondLst>
                            <p:childTnLst>
                              <p:par>
                                <p:cTn id="16" presetID="37" presetClass="entr" presetSubtype="0" fill="hold" grpId="1"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solidFill>
                  <a:schemeClr val="accent6">
                    <a:lumMod val="75000"/>
                  </a:schemeClr>
                </a:solidFill>
              </a:rPr>
              <a:t>Deadlock Strategies</a:t>
            </a:r>
          </a:p>
        </p:txBody>
      </p:sp>
      <p:graphicFrame>
        <p:nvGraphicFramePr>
          <p:cNvPr id="4" name="Diagram 3"/>
          <p:cNvGraphicFramePr/>
          <p:nvPr/>
        </p:nvGraphicFramePr>
        <p:xfrm>
          <a:off x="609600" y="2362200"/>
          <a:ext cx="80772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1101A27-FA19-4E48-94C0-791C19185F08}"/>
              </a:ext>
            </a:extLst>
          </p:cNvPr>
          <p:cNvSpPr>
            <a:spLocks noGrp="1"/>
          </p:cNvSpPr>
          <p:nvPr>
            <p:ph type="sldNum" sz="quarter" idx="12"/>
          </p:nvPr>
        </p:nvSpPr>
        <p:spPr/>
        <p:txBody>
          <a:bodyPr/>
          <a:lstStyle/>
          <a:p>
            <a:pPr>
              <a:defRPr/>
            </a:pPr>
            <a:fld id="{97012834-41A2-49E3-8762-B14EE3F5CFB1}" type="slidenum">
              <a:rPr lang="en-US" smtClean="0"/>
              <a:pPr>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a:solidFill>
                  <a:schemeClr val="accent1">
                    <a:lumMod val="75000"/>
                  </a:schemeClr>
                </a:solidFill>
              </a:rPr>
              <a:t>Deadlock </a:t>
            </a:r>
            <a:r>
              <a:rPr lang="en-NZ" b="1" dirty="0">
                <a:solidFill>
                  <a:schemeClr val="accent1">
                    <a:lumMod val="75000"/>
                  </a:schemeClr>
                </a:solidFill>
              </a:rPr>
              <a:t>Detection Algorithms</a:t>
            </a:r>
          </a:p>
        </p:txBody>
      </p:sp>
      <p:sp>
        <p:nvSpPr>
          <p:cNvPr id="3" name="Content Placeholder 2"/>
          <p:cNvSpPr>
            <a:spLocks noGrp="1"/>
          </p:cNvSpPr>
          <p:nvPr>
            <p:ph idx="4294967295"/>
          </p:nvPr>
        </p:nvSpPr>
        <p:spPr>
          <a:xfrm>
            <a:off x="609600" y="1600200"/>
            <a:ext cx="8229600" cy="5943600"/>
          </a:xfrm>
        </p:spPr>
        <p:txBody>
          <a:bodyPr/>
          <a:lstStyle/>
          <a:p>
            <a:pPr>
              <a:buNone/>
            </a:pPr>
            <a:endParaRPr lang="en-NZ" dirty="0"/>
          </a:p>
          <a:p>
            <a:pPr>
              <a:buSzPct val="135000"/>
              <a:buFont typeface="Wingdings" charset="2"/>
              <a:buChar char="§"/>
            </a:pPr>
            <a:r>
              <a:rPr lang="en-NZ" sz="2200" dirty="0"/>
              <a:t>A check for deadlock can be made as frequently as each resource request or, less frequently, depending on how likely it is for a deadlock to occur</a:t>
            </a:r>
          </a:p>
          <a:p>
            <a:pPr>
              <a:buSzPct val="135000"/>
              <a:buFont typeface="Wingdings" charset="2"/>
              <a:buChar char="§"/>
            </a:pPr>
            <a:r>
              <a:rPr lang="en-NZ" sz="3400" dirty="0"/>
              <a:t>Advantages:</a:t>
            </a:r>
          </a:p>
          <a:p>
            <a:pPr lvl="2">
              <a:buSzPct val="135000"/>
              <a:buFont typeface="Wingdings" charset="2"/>
              <a:buChar char="§"/>
            </a:pPr>
            <a:r>
              <a:rPr lang="en-NZ" sz="2200" dirty="0"/>
              <a:t>it leads to early detection</a:t>
            </a:r>
          </a:p>
          <a:p>
            <a:pPr lvl="2">
              <a:buSzPct val="135000"/>
              <a:buFont typeface="Wingdings" charset="2"/>
              <a:buChar char="§"/>
            </a:pPr>
            <a:r>
              <a:rPr lang="en-NZ" sz="2200" dirty="0"/>
              <a:t>the algorithm is relatively simple</a:t>
            </a:r>
          </a:p>
          <a:p>
            <a:pPr marL="342900" lvl="2" indent="-342900">
              <a:buSzPct val="135000"/>
              <a:buFont typeface="Wingdings" charset="2"/>
              <a:buChar char="§"/>
            </a:pPr>
            <a:r>
              <a:rPr lang="en-NZ" sz="3400" dirty="0"/>
              <a:t>Disadvantage</a:t>
            </a:r>
          </a:p>
          <a:p>
            <a:pPr lvl="2">
              <a:buSzPct val="135000"/>
              <a:buFont typeface="Wingdings" charset="2"/>
              <a:buChar char="§"/>
            </a:pPr>
            <a:r>
              <a:rPr lang="en-NZ" sz="2200" dirty="0"/>
              <a:t>frequent checks consume considerable processor time</a:t>
            </a:r>
          </a:p>
        </p:txBody>
      </p:sp>
      <p:sp>
        <p:nvSpPr>
          <p:cNvPr id="4" name="Slide Number Placeholder 3">
            <a:extLst>
              <a:ext uri="{FF2B5EF4-FFF2-40B4-BE49-F238E27FC236}">
                <a16:creationId xmlns:a16="http://schemas.microsoft.com/office/drawing/2014/main" id="{501F0120-96A0-4252-A167-39D6A4101CEF}"/>
              </a:ext>
            </a:extLst>
          </p:cNvPr>
          <p:cNvSpPr>
            <a:spLocks noGrp="1"/>
          </p:cNvSpPr>
          <p:nvPr>
            <p:ph type="sldNum" sz="quarter" idx="12"/>
          </p:nvPr>
        </p:nvSpPr>
        <p:spPr/>
        <p:txBody>
          <a:bodyPr/>
          <a:lstStyle/>
          <a:p>
            <a:pPr>
              <a:defRPr/>
            </a:pPr>
            <a:fld id="{97012834-41A2-49E3-8762-B14EE3F5CFB1}" type="slidenum">
              <a:rPr lang="en-US" smtClean="0"/>
              <a:pPr>
                <a:defRPr/>
              </a:pPr>
              <a:t>31</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a:solidFill>
                  <a:schemeClr val="accent1">
                    <a:lumMod val="75000"/>
                  </a:schemeClr>
                </a:solidFill>
              </a:rPr>
              <a:t>Deadlock </a:t>
            </a:r>
            <a:r>
              <a:rPr lang="en-NZ" b="1" dirty="0">
                <a:solidFill>
                  <a:schemeClr val="accent1">
                    <a:lumMod val="75000"/>
                  </a:schemeClr>
                </a:solidFill>
              </a:rPr>
              <a:t>Detection Algorithms</a:t>
            </a:r>
          </a:p>
        </p:txBody>
      </p:sp>
      <p:sp>
        <p:nvSpPr>
          <p:cNvPr id="4" name="Slide Number Placeholder 3">
            <a:extLst>
              <a:ext uri="{FF2B5EF4-FFF2-40B4-BE49-F238E27FC236}">
                <a16:creationId xmlns:a16="http://schemas.microsoft.com/office/drawing/2014/main" id="{501F0120-96A0-4252-A167-39D6A4101CEF}"/>
              </a:ext>
            </a:extLst>
          </p:cNvPr>
          <p:cNvSpPr>
            <a:spLocks noGrp="1"/>
          </p:cNvSpPr>
          <p:nvPr>
            <p:ph type="sldNum" sz="quarter" idx="12"/>
          </p:nvPr>
        </p:nvSpPr>
        <p:spPr/>
        <p:txBody>
          <a:bodyPr/>
          <a:lstStyle/>
          <a:p>
            <a:pPr>
              <a:defRPr/>
            </a:pPr>
            <a:fld id="{97012834-41A2-49E3-8762-B14EE3F5CFB1}" type="slidenum">
              <a:rPr lang="en-US" smtClean="0"/>
              <a:pPr>
                <a:defRPr/>
              </a:pPr>
              <a:t>32</a:t>
            </a:fld>
            <a:endParaRPr lang="en-US" dirty="0"/>
          </a:p>
        </p:txBody>
      </p:sp>
      <p:pic>
        <p:nvPicPr>
          <p:cNvPr id="5" name="Content Placeholder 3" descr="Fig06_10.gif">
            <a:extLst>
              <a:ext uri="{FF2B5EF4-FFF2-40B4-BE49-F238E27FC236}">
                <a16:creationId xmlns:a16="http://schemas.microsoft.com/office/drawing/2014/main" id="{2FB608A9-7DCD-48DA-9371-46187E5CA7BF}"/>
              </a:ext>
            </a:extLst>
          </p:cNvPr>
          <p:cNvPicPr>
            <a:picLocks noChangeAspect="1"/>
          </p:cNvPicPr>
          <p:nvPr/>
        </p:nvPicPr>
        <p:blipFill>
          <a:blip r:embed="rId3" cstate="print"/>
          <a:stretch>
            <a:fillRect/>
          </a:stretch>
        </p:blipFill>
        <p:spPr>
          <a:xfrm>
            <a:off x="533400" y="2895600"/>
            <a:ext cx="8043103" cy="3276600"/>
          </a:xfrm>
          <a:prstGeom prst="rect">
            <a:avLst/>
          </a:prstGeom>
        </p:spPr>
      </p:pic>
    </p:spTree>
    <p:extLst>
      <p:ext uri="{BB962C8B-B14F-4D97-AF65-F5344CB8AC3E}">
        <p14:creationId xmlns:p14="http://schemas.microsoft.com/office/powerpoint/2010/main" val="4045183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001000" cy="685800"/>
          </a:xfrm>
        </p:spPr>
        <p:txBody>
          <a:bodyPr/>
          <a:lstStyle/>
          <a:p>
            <a:r>
              <a:rPr lang="en-US" b="1" dirty="0">
                <a:solidFill>
                  <a:schemeClr val="accent1">
                    <a:lumMod val="75000"/>
                  </a:schemeClr>
                </a:solidFill>
              </a:rPr>
              <a:t>Recovery Strategies </a:t>
            </a:r>
            <a:br>
              <a:rPr lang="en-US" dirty="0"/>
            </a:br>
            <a:endParaRPr lang="en-US" dirty="0"/>
          </a:p>
        </p:txBody>
      </p:sp>
      <p:sp>
        <p:nvSpPr>
          <p:cNvPr id="3" name="Content Placeholder 2"/>
          <p:cNvSpPr>
            <a:spLocks noGrp="1"/>
          </p:cNvSpPr>
          <p:nvPr>
            <p:ph idx="4294967295"/>
          </p:nvPr>
        </p:nvSpPr>
        <p:spPr>
          <a:xfrm>
            <a:off x="304800" y="2362200"/>
            <a:ext cx="8229600" cy="4876800"/>
          </a:xfrm>
        </p:spPr>
        <p:txBody>
          <a:bodyPr>
            <a:normAutofit/>
          </a:bodyPr>
          <a:lstStyle/>
          <a:p>
            <a:r>
              <a:rPr lang="en-US" sz="2200" dirty="0"/>
              <a:t>Abort all deadlocked processes</a:t>
            </a:r>
          </a:p>
          <a:p>
            <a:r>
              <a:rPr lang="en-US" sz="2200" dirty="0"/>
              <a:t>Back up each deadlocked process to some previously defined checkpoint and restart all processes</a:t>
            </a:r>
          </a:p>
          <a:p>
            <a:r>
              <a:rPr lang="en-NZ" sz="2200" dirty="0"/>
              <a:t>Successively abort deadlocked processes until deadlock no longer exists</a:t>
            </a:r>
          </a:p>
          <a:p>
            <a:r>
              <a:rPr lang="en-NZ" sz="2200" dirty="0"/>
              <a:t>Successively preempt resources until deadlock no longer exists</a:t>
            </a:r>
          </a:p>
        </p:txBody>
      </p:sp>
      <p:sp>
        <p:nvSpPr>
          <p:cNvPr id="4" name="Slide Number Placeholder 3">
            <a:extLst>
              <a:ext uri="{FF2B5EF4-FFF2-40B4-BE49-F238E27FC236}">
                <a16:creationId xmlns:a16="http://schemas.microsoft.com/office/drawing/2014/main" id="{9C5576CD-2138-4C94-A468-63BAA7AB5EE7}"/>
              </a:ext>
            </a:extLst>
          </p:cNvPr>
          <p:cNvSpPr>
            <a:spLocks noGrp="1"/>
          </p:cNvSpPr>
          <p:nvPr>
            <p:ph type="sldNum" sz="quarter" idx="12"/>
          </p:nvPr>
        </p:nvSpPr>
        <p:spPr/>
        <p:txBody>
          <a:bodyPr/>
          <a:lstStyle/>
          <a:p>
            <a:pPr>
              <a:defRPr/>
            </a:pPr>
            <a:fld id="{97012834-41A2-49E3-8762-B14EE3F5CFB1}" type="slidenum">
              <a:rPr lang="en-US" smtClean="0"/>
              <a:pPr>
                <a:defRPr/>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1250"/>
                            </p:stCondLst>
                            <p:childTnLst>
                              <p:par>
                                <p:cTn id="12" presetID="39" presetClass="entr" presetSubtype="0" accel="100000" fill="hold" grpId="0" nodeType="afterEffect">
                                  <p:stCondLst>
                                    <p:cond delay="7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39" presetClass="entr" presetSubtype="0" accel="100000" fill="hold" grpId="0" nodeType="afterEffect">
                                  <p:stCondLst>
                                    <p:cond delay="75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3750"/>
                            </p:stCondLst>
                            <p:childTnLst>
                              <p:par>
                                <p:cTn id="26" presetID="39" presetClass="entr" presetSubtype="0" accel="100000" fill="hold" grpId="0" nodeType="afterEffect">
                                  <p:stCondLst>
                                    <p:cond delay="75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06_01.gif"/>
          <p:cNvPicPr>
            <a:picLocks noGrp="1" noChangeAspect="1"/>
          </p:cNvPicPr>
          <p:nvPr>
            <p:ph idx="4294967295"/>
          </p:nvPr>
        </p:nvPicPr>
        <p:blipFill>
          <a:blip r:embed="rId3" cstate="print"/>
          <a:stretch>
            <a:fillRect/>
          </a:stretch>
        </p:blipFill>
        <p:spPr>
          <a:xfrm>
            <a:off x="685800" y="381000"/>
            <a:ext cx="5945622" cy="6107702"/>
          </a:xfrm>
        </p:spPr>
      </p:pic>
      <p:sp>
        <p:nvSpPr>
          <p:cNvPr id="3" name="TextBox 2"/>
          <p:cNvSpPr txBox="1"/>
          <p:nvPr/>
        </p:nvSpPr>
        <p:spPr>
          <a:xfrm>
            <a:off x="7086600" y="990600"/>
            <a:ext cx="1538883" cy="4267200"/>
          </a:xfrm>
          <a:prstGeom prst="rect">
            <a:avLst/>
          </a:prstGeom>
          <a:noFill/>
        </p:spPr>
        <p:txBody>
          <a:bodyPr vert="vert" wrap="square" rtlCol="0" anchor="ctr" anchorCtr="1">
            <a:spAutoFit/>
          </a:bodyPr>
          <a:lstStyle/>
          <a:p>
            <a:r>
              <a:rPr lang="en-US" sz="4400" b="1" dirty="0">
                <a:solidFill>
                  <a:schemeClr val="accent4">
                    <a:lumMod val="50000"/>
                  </a:schemeClr>
                </a:solidFill>
              </a:rPr>
              <a:t>Deadlock Approaches</a:t>
            </a:r>
          </a:p>
        </p:txBody>
      </p:sp>
      <p:sp>
        <p:nvSpPr>
          <p:cNvPr id="2" name="Slide Number Placeholder 1">
            <a:extLst>
              <a:ext uri="{FF2B5EF4-FFF2-40B4-BE49-F238E27FC236}">
                <a16:creationId xmlns:a16="http://schemas.microsoft.com/office/drawing/2014/main" id="{87A26CE8-8AB7-4CBC-B40B-C9EFD3965B17}"/>
              </a:ext>
            </a:extLst>
          </p:cNvPr>
          <p:cNvSpPr>
            <a:spLocks noGrp="1"/>
          </p:cNvSpPr>
          <p:nvPr>
            <p:ph type="sldNum" sz="quarter" idx="12"/>
          </p:nvPr>
        </p:nvSpPr>
        <p:spPr/>
        <p:txBody>
          <a:bodyPr/>
          <a:lstStyle/>
          <a:p>
            <a:pPr>
              <a:defRPr/>
            </a:pPr>
            <a:fld id="{0E7040A0-6A5C-4BDA-AED7-03967CF0473B}" type="slidenum">
              <a:rPr lang="en-US" smtClean="0"/>
              <a:pPr>
                <a:defRPr/>
              </a:pPr>
              <a:t>34</a:t>
            </a:fld>
            <a:endParaRPr lang="en-US" dirty="0"/>
          </a:p>
        </p:txBody>
      </p:sp>
    </p:spTree>
  </p:cSld>
  <p:clrMapOvr>
    <a:masterClrMapping/>
  </p:clrMapOvr>
  <p:transition spd="med">
    <p:pull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458200" cy="1067748"/>
          </a:xfrm>
        </p:spPr>
        <p:txBody>
          <a:bodyPr/>
          <a:lstStyle/>
          <a:p>
            <a:pPr algn="ctr"/>
            <a:r>
              <a:rPr lang="en-US" dirty="0">
                <a:solidFill>
                  <a:schemeClr val="accent6"/>
                </a:solidFill>
              </a:rPr>
              <a:t>Integrated Deadlock </a:t>
            </a:r>
            <a:br>
              <a:rPr lang="en-US" dirty="0">
                <a:solidFill>
                  <a:schemeClr val="accent6"/>
                </a:solidFill>
              </a:rPr>
            </a:br>
            <a:r>
              <a:rPr lang="en-US" dirty="0">
                <a:solidFill>
                  <a:schemeClr val="accent6"/>
                </a:solidFill>
              </a:rPr>
              <a:t>Strategy</a:t>
            </a:r>
          </a:p>
        </p:txBody>
      </p:sp>
      <p:sp>
        <p:nvSpPr>
          <p:cNvPr id="6" name="Content Placeholder 5"/>
          <p:cNvSpPr>
            <a:spLocks noGrp="1"/>
          </p:cNvSpPr>
          <p:nvPr>
            <p:ph sz="half" idx="14"/>
          </p:nvPr>
        </p:nvSpPr>
        <p:spPr>
          <a:xfrm>
            <a:off x="457200" y="2133600"/>
            <a:ext cx="8305800" cy="4343400"/>
          </a:xfrm>
        </p:spPr>
        <p:txBody>
          <a:bodyPr>
            <a:normAutofit fontScale="85000" lnSpcReduction="20000"/>
          </a:bodyPr>
          <a:lstStyle/>
          <a:p>
            <a:r>
              <a:rPr lang="en-US" sz="2162" dirty="0"/>
              <a:t>Rather than attempting to design an OS facility that employs only one of these strategies, it might be more efficient to use different strategies in different situations</a:t>
            </a:r>
          </a:p>
          <a:p>
            <a:pPr lvl="2"/>
            <a:r>
              <a:rPr lang="en-US" dirty="0"/>
              <a:t>Group resources into a number of different resource classes</a:t>
            </a:r>
          </a:p>
          <a:p>
            <a:pPr lvl="2"/>
            <a:r>
              <a:rPr lang="en-US" dirty="0"/>
              <a:t>Use the linear ordering strategy defined previously for the prevention of circular wait to prevent deadlocks between resource classes</a:t>
            </a:r>
          </a:p>
          <a:p>
            <a:pPr lvl="2"/>
            <a:r>
              <a:rPr lang="en-US" dirty="0"/>
              <a:t>Within a resource class, use the algorithm that is most appropriate for that class</a:t>
            </a:r>
          </a:p>
          <a:p>
            <a:pPr marL="282575" lvl="2">
              <a:spcBef>
                <a:spcPts val="1800"/>
              </a:spcBef>
            </a:pPr>
            <a:r>
              <a:rPr lang="en-US" sz="2162" dirty="0"/>
              <a:t>Classes of resources</a:t>
            </a:r>
          </a:p>
          <a:p>
            <a:pPr lvl="2"/>
            <a:r>
              <a:rPr lang="en-US" dirty="0">
                <a:solidFill>
                  <a:srgbClr val="0D335E"/>
                </a:solidFill>
              </a:rPr>
              <a:t>Swappable space</a:t>
            </a:r>
          </a:p>
          <a:p>
            <a:pPr lvl="4"/>
            <a:r>
              <a:rPr lang="en-US" sz="1529" dirty="0"/>
              <a:t>Blocks of memory on secondary storage for use in swapping processes</a:t>
            </a:r>
          </a:p>
          <a:p>
            <a:pPr lvl="2"/>
            <a:r>
              <a:rPr lang="en-US" dirty="0">
                <a:solidFill>
                  <a:srgbClr val="0D335E"/>
                </a:solidFill>
              </a:rPr>
              <a:t>Process resources</a:t>
            </a:r>
          </a:p>
          <a:p>
            <a:pPr lvl="4"/>
            <a:r>
              <a:rPr lang="en-US" sz="1529" dirty="0"/>
              <a:t>Assignable devices, such as tape drives, and files</a:t>
            </a:r>
          </a:p>
          <a:p>
            <a:pPr lvl="2"/>
            <a:r>
              <a:rPr lang="en-US" dirty="0">
                <a:solidFill>
                  <a:srgbClr val="0D335E"/>
                </a:solidFill>
              </a:rPr>
              <a:t>Main memory</a:t>
            </a:r>
          </a:p>
          <a:p>
            <a:pPr lvl="4"/>
            <a:r>
              <a:rPr lang="en-US" sz="1529" dirty="0"/>
              <a:t>Assignable to processes in pages or segments</a:t>
            </a:r>
          </a:p>
          <a:p>
            <a:pPr lvl="2"/>
            <a:r>
              <a:rPr lang="en-US" dirty="0">
                <a:solidFill>
                  <a:srgbClr val="0D335E"/>
                </a:solidFill>
              </a:rPr>
              <a:t>Internal resources</a:t>
            </a:r>
          </a:p>
          <a:p>
            <a:pPr lvl="4"/>
            <a:r>
              <a:rPr lang="en-US" sz="1529" dirty="0"/>
              <a:t>Such as I/O channels</a:t>
            </a:r>
          </a:p>
        </p:txBody>
      </p:sp>
      <p:sp>
        <p:nvSpPr>
          <p:cNvPr id="4" name="Slide Number Placeholder 3">
            <a:extLst>
              <a:ext uri="{FF2B5EF4-FFF2-40B4-BE49-F238E27FC236}">
                <a16:creationId xmlns:a16="http://schemas.microsoft.com/office/drawing/2014/main" id="{04392D1E-E670-47EE-960C-93F62BC7393E}"/>
              </a:ext>
            </a:extLst>
          </p:cNvPr>
          <p:cNvSpPr>
            <a:spLocks noGrp="1"/>
          </p:cNvSpPr>
          <p:nvPr>
            <p:ph type="sldNum" sz="quarter" idx="12"/>
          </p:nvPr>
        </p:nvSpPr>
        <p:spPr/>
        <p:txBody>
          <a:bodyPr/>
          <a:lstStyle/>
          <a:p>
            <a:pPr>
              <a:defRPr/>
            </a:pPr>
            <a:fld id="{E4367C90-D8D8-4A11-9BC3-E7451ACC5EB2}" type="slidenum">
              <a:rPr lang="en-US" smtClean="0"/>
              <a:pPr>
                <a:defRPr/>
              </a:pPr>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067748"/>
          </a:xfrm>
        </p:spPr>
        <p:txBody>
          <a:bodyPr/>
          <a:lstStyle/>
          <a:p>
            <a:pPr algn="ctr"/>
            <a:r>
              <a:rPr lang="en-US" dirty="0">
                <a:solidFill>
                  <a:srgbClr val="0D335E"/>
                </a:solidFill>
              </a:rPr>
              <a:t>Class Strategies</a:t>
            </a:r>
          </a:p>
        </p:txBody>
      </p:sp>
      <p:sp>
        <p:nvSpPr>
          <p:cNvPr id="6" name="Content Placeholder 5"/>
          <p:cNvSpPr>
            <a:spLocks noGrp="1"/>
          </p:cNvSpPr>
          <p:nvPr>
            <p:ph sz="half" idx="14"/>
          </p:nvPr>
        </p:nvSpPr>
        <p:spPr>
          <a:xfrm>
            <a:off x="457200" y="2133600"/>
            <a:ext cx="8229600" cy="4495800"/>
          </a:xfrm>
        </p:spPr>
        <p:txBody>
          <a:bodyPr>
            <a:normAutofit fontScale="92500" lnSpcReduction="10000"/>
          </a:bodyPr>
          <a:lstStyle/>
          <a:p>
            <a:r>
              <a:rPr lang="en-US" sz="2162" dirty="0"/>
              <a:t>Within each class the following strategies could be used:</a:t>
            </a:r>
          </a:p>
          <a:p>
            <a:pPr lvl="1"/>
            <a:r>
              <a:rPr lang="en-US" sz="1838" b="1" dirty="0"/>
              <a:t>Swappable space</a:t>
            </a:r>
          </a:p>
          <a:p>
            <a:pPr lvl="3"/>
            <a:r>
              <a:rPr lang="en-US" sz="1647" dirty="0"/>
              <a:t>Prevention of deadlocks by requiring that all of the required resources that may be used be allocated at one time, as in the hold-and-wait prevention strategy</a:t>
            </a:r>
          </a:p>
          <a:p>
            <a:pPr lvl="3"/>
            <a:r>
              <a:rPr lang="en-US" sz="1647" dirty="0"/>
              <a:t>This strategy is reasonable if the maximum storage requirements are known</a:t>
            </a:r>
          </a:p>
          <a:p>
            <a:pPr lvl="1"/>
            <a:r>
              <a:rPr lang="en-US" b="1" dirty="0"/>
              <a:t>Process resources</a:t>
            </a:r>
          </a:p>
          <a:p>
            <a:pPr lvl="3"/>
            <a:r>
              <a:rPr lang="en-US" sz="1622" dirty="0"/>
              <a:t>Avoidance will often be effective in this category, because it is reasonable to expect processes to declare ahead of time the resources that they will require in this class</a:t>
            </a:r>
          </a:p>
          <a:p>
            <a:pPr lvl="3"/>
            <a:r>
              <a:rPr lang="en-US" sz="1622" dirty="0"/>
              <a:t>Prevention by means of resource ordering within this class is also possible</a:t>
            </a:r>
          </a:p>
          <a:p>
            <a:pPr lvl="1"/>
            <a:r>
              <a:rPr lang="en-US" b="1" dirty="0"/>
              <a:t>Main memory</a:t>
            </a:r>
          </a:p>
          <a:p>
            <a:pPr lvl="3"/>
            <a:r>
              <a:rPr lang="en-US" sz="1622" dirty="0"/>
              <a:t>Prevention by preemption appears to be the most appropriate strategy for main memory</a:t>
            </a:r>
          </a:p>
          <a:p>
            <a:pPr lvl="3"/>
            <a:r>
              <a:rPr lang="en-US" sz="1622" dirty="0"/>
              <a:t>When a process is preempted, it is simply swapped to secondary memory, freeing space to resolve the deadlock</a:t>
            </a:r>
          </a:p>
          <a:p>
            <a:pPr lvl="1"/>
            <a:r>
              <a:rPr lang="en-US" b="1" dirty="0"/>
              <a:t>Internal resources</a:t>
            </a:r>
          </a:p>
          <a:p>
            <a:pPr lvl="3"/>
            <a:r>
              <a:rPr lang="en-US" sz="1622" dirty="0"/>
              <a:t>Prevention by means of resource ordering can be used</a:t>
            </a:r>
          </a:p>
        </p:txBody>
      </p:sp>
      <p:sp>
        <p:nvSpPr>
          <p:cNvPr id="4" name="Slide Number Placeholder 3">
            <a:extLst>
              <a:ext uri="{FF2B5EF4-FFF2-40B4-BE49-F238E27FC236}">
                <a16:creationId xmlns:a16="http://schemas.microsoft.com/office/drawing/2014/main" id="{4EBDA0AD-E8BA-4AB0-9B0D-D83DA612A59A}"/>
              </a:ext>
            </a:extLst>
          </p:cNvPr>
          <p:cNvSpPr>
            <a:spLocks noGrp="1"/>
          </p:cNvSpPr>
          <p:nvPr>
            <p:ph type="sldNum" sz="quarter" idx="12"/>
          </p:nvPr>
        </p:nvSpPr>
        <p:spPr/>
        <p:txBody>
          <a:bodyPr/>
          <a:lstStyle/>
          <a:p>
            <a:pPr>
              <a:defRPr/>
            </a:pPr>
            <a:fld id="{E4367C90-D8D8-4A11-9BC3-E7451ACC5EB2}" type="slidenum">
              <a:rPr lang="en-US" smtClean="0"/>
              <a:pPr>
                <a:defRPr/>
              </a:pPr>
              <a:t>36</a:t>
            </a:fld>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4000" b="1" dirty="0">
                <a:solidFill>
                  <a:schemeClr val="accent1">
                    <a:lumMod val="75000"/>
                  </a:schemeClr>
                </a:solidFill>
              </a:rPr>
              <a:t>Dining Philosophers Problem</a:t>
            </a:r>
          </a:p>
        </p:txBody>
      </p:sp>
      <p:pic>
        <p:nvPicPr>
          <p:cNvPr id="4" name="Content Placeholder 3" descr="Fig06_11.gif"/>
          <p:cNvPicPr>
            <a:picLocks noGrp="1" noChangeAspect="1"/>
          </p:cNvPicPr>
          <p:nvPr>
            <p:ph idx="4294967295"/>
          </p:nvPr>
        </p:nvPicPr>
        <p:blipFill>
          <a:blip r:embed="rId3" cstate="print"/>
          <a:srcRect l="-43099" r="-43099"/>
          <a:stretch>
            <a:fillRect/>
          </a:stretch>
        </p:blipFill>
        <p:spPr>
          <a:xfrm>
            <a:off x="3276600" y="2438400"/>
            <a:ext cx="6197600" cy="3840163"/>
          </a:xfrm>
        </p:spPr>
      </p:pic>
      <p:sp>
        <p:nvSpPr>
          <p:cNvPr id="6" name="TextBox 5"/>
          <p:cNvSpPr txBox="1"/>
          <p:nvPr/>
        </p:nvSpPr>
        <p:spPr>
          <a:xfrm>
            <a:off x="304800" y="2209800"/>
            <a:ext cx="3733800" cy="4093428"/>
          </a:xfrm>
          <a:prstGeom prst="rect">
            <a:avLst/>
          </a:prstGeom>
          <a:noFill/>
        </p:spPr>
        <p:txBody>
          <a:bodyPr wrap="square" rtlCol="0">
            <a:spAutoFit/>
          </a:bodyPr>
          <a:lstStyle/>
          <a:p>
            <a:pPr lvl="1">
              <a:buFont typeface="Arial"/>
              <a:buChar char="•"/>
            </a:pPr>
            <a:r>
              <a:rPr lang="en-NZ" sz="2600" dirty="0"/>
              <a:t>No two philosophers can use the same fork at the same time (mutual exclusion)</a:t>
            </a:r>
          </a:p>
          <a:p>
            <a:pPr lvl="1">
              <a:buFont typeface="Arial"/>
              <a:buChar char="•"/>
            </a:pPr>
            <a:endParaRPr lang="en-NZ" sz="2600" dirty="0"/>
          </a:p>
          <a:p>
            <a:pPr lvl="1">
              <a:buFont typeface="Arial"/>
              <a:buChar char="•"/>
            </a:pPr>
            <a:r>
              <a:rPr lang="en-NZ" sz="2600" dirty="0"/>
              <a:t>No philosopher must starve to death (avoid deadlock and starvation)</a:t>
            </a:r>
          </a:p>
        </p:txBody>
      </p:sp>
      <p:sp>
        <p:nvSpPr>
          <p:cNvPr id="3" name="Slide Number Placeholder 2">
            <a:extLst>
              <a:ext uri="{FF2B5EF4-FFF2-40B4-BE49-F238E27FC236}">
                <a16:creationId xmlns:a16="http://schemas.microsoft.com/office/drawing/2014/main" id="{0DFF11A8-CBE8-4384-AD8B-D0CCE393A54F}"/>
              </a:ext>
            </a:extLst>
          </p:cNvPr>
          <p:cNvSpPr>
            <a:spLocks noGrp="1"/>
          </p:cNvSpPr>
          <p:nvPr>
            <p:ph type="sldNum" sz="quarter" idx="12"/>
          </p:nvPr>
        </p:nvSpPr>
        <p:spPr/>
        <p:txBody>
          <a:bodyPr/>
          <a:lstStyle/>
          <a:p>
            <a:pPr>
              <a:defRPr/>
            </a:pPr>
            <a:fld id="{97012834-41A2-49E3-8762-B14EE3F5CFB1}" type="slidenum">
              <a:rPr lang="en-US" smtClean="0"/>
              <a:pPr>
                <a:defRPr/>
              </a:pPr>
              <a:t>37</a:t>
            </a:fld>
            <a:endParaRPr lang="en-US"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57200" y="685800"/>
            <a:ext cx="8245176" cy="4909472"/>
          </a:xfrm>
          <a:prstGeom prst="rect">
            <a:avLst/>
          </a:prstGeom>
        </p:spPr>
      </p:pic>
      <p:sp>
        <p:nvSpPr>
          <p:cNvPr id="14" name="TextBox 13"/>
          <p:cNvSpPr txBox="1"/>
          <p:nvPr/>
        </p:nvSpPr>
        <p:spPr>
          <a:xfrm>
            <a:off x="304800" y="5791200"/>
            <a:ext cx="8534400" cy="369332"/>
          </a:xfrm>
          <a:prstGeom prst="rect">
            <a:avLst/>
          </a:prstGeom>
          <a:noFill/>
        </p:spPr>
        <p:txBody>
          <a:bodyPr wrap="square" rtlCol="0">
            <a:spAutoFit/>
          </a:bodyPr>
          <a:lstStyle/>
          <a:p>
            <a:pPr algn="ctr"/>
            <a:r>
              <a:rPr lang="en-US" b="1" dirty="0">
                <a:latin typeface="+mn-lt"/>
              </a:rPr>
              <a:t>Figure 6.12      A First Solution to the Dining Philosophers Problem </a:t>
            </a:r>
          </a:p>
        </p:txBody>
      </p:sp>
      <p:sp>
        <p:nvSpPr>
          <p:cNvPr id="2" name="Slide Number Placeholder 1">
            <a:extLst>
              <a:ext uri="{FF2B5EF4-FFF2-40B4-BE49-F238E27FC236}">
                <a16:creationId xmlns:a16="http://schemas.microsoft.com/office/drawing/2014/main" id="{5E3B2301-297B-4010-AB45-D8E8B5B9F584}"/>
              </a:ext>
            </a:extLst>
          </p:cNvPr>
          <p:cNvSpPr>
            <a:spLocks noGrp="1"/>
          </p:cNvSpPr>
          <p:nvPr>
            <p:ph type="sldNum" sz="quarter" idx="12"/>
          </p:nvPr>
        </p:nvSpPr>
        <p:spPr/>
        <p:txBody>
          <a:bodyPr/>
          <a:lstStyle/>
          <a:p>
            <a:pPr>
              <a:defRPr/>
            </a:pPr>
            <a:fld id="{0A9A6F0D-A611-4358-861D-7B01E8303898}" type="slidenum">
              <a:rPr lang="en-US" smtClean="0"/>
              <a:pPr>
                <a:defRPr/>
              </a:pPr>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685800"/>
            <a:ext cx="7848600" cy="5145556"/>
          </a:xfrm>
          <a:prstGeom prst="rect">
            <a:avLst/>
          </a:prstGeom>
        </p:spPr>
      </p:pic>
      <p:sp>
        <p:nvSpPr>
          <p:cNvPr id="7" name="TextBox 6"/>
          <p:cNvSpPr txBox="1"/>
          <p:nvPr/>
        </p:nvSpPr>
        <p:spPr>
          <a:xfrm>
            <a:off x="304800" y="6096000"/>
            <a:ext cx="8458200" cy="369332"/>
          </a:xfrm>
          <a:prstGeom prst="rect">
            <a:avLst/>
          </a:prstGeom>
          <a:noFill/>
        </p:spPr>
        <p:txBody>
          <a:bodyPr wrap="square" rtlCol="0">
            <a:spAutoFit/>
          </a:bodyPr>
          <a:lstStyle/>
          <a:p>
            <a:pPr algn="ctr"/>
            <a:r>
              <a:rPr lang="en-US" b="1" dirty="0">
                <a:latin typeface="+mn-lt"/>
              </a:rPr>
              <a:t>Figure 6.13   A Second Solution to the Dining Philosophers Problem </a:t>
            </a:r>
          </a:p>
        </p:txBody>
      </p:sp>
      <p:sp>
        <p:nvSpPr>
          <p:cNvPr id="2" name="Slide Number Placeholder 1">
            <a:extLst>
              <a:ext uri="{FF2B5EF4-FFF2-40B4-BE49-F238E27FC236}">
                <a16:creationId xmlns:a16="http://schemas.microsoft.com/office/drawing/2014/main" id="{0F9A58B8-B8E6-4181-AA98-FE467994C5E0}"/>
              </a:ext>
            </a:extLst>
          </p:cNvPr>
          <p:cNvSpPr>
            <a:spLocks noGrp="1"/>
          </p:cNvSpPr>
          <p:nvPr>
            <p:ph type="sldNum" sz="quarter" idx="12"/>
          </p:nvPr>
        </p:nvSpPr>
        <p:spPr/>
        <p:txBody>
          <a:bodyPr/>
          <a:lstStyle/>
          <a:p>
            <a:pPr>
              <a:defRPr/>
            </a:pPr>
            <a:fld id="{0A9A6F0D-A611-4358-861D-7B01E8303898}" type="slidenum">
              <a:rPr lang="en-US" smtClean="0"/>
              <a:pPr>
                <a:defRPr/>
              </a:pPr>
              <a:t>39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24788" cy="1323975"/>
          </a:xfrm>
        </p:spPr>
        <p:txBody>
          <a:bodyPr/>
          <a:lstStyle/>
          <a:p>
            <a:r>
              <a:rPr lang="en-NZ" b="1" dirty="0">
                <a:solidFill>
                  <a:schemeClr val="accent6">
                    <a:lumMod val="50000"/>
                  </a:schemeClr>
                </a:solidFill>
              </a:rPr>
              <a:t>Potential Deadlock </a:t>
            </a:r>
          </a:p>
        </p:txBody>
      </p:sp>
      <p:pic>
        <p:nvPicPr>
          <p:cNvPr id="1026" name="Picture 2"/>
          <p:cNvPicPr>
            <a:picLocks noChangeAspect="1" noChangeArrowheads="1"/>
          </p:cNvPicPr>
          <p:nvPr/>
        </p:nvPicPr>
        <p:blipFill>
          <a:blip r:embed="rId3" cstate="print"/>
          <a:srcRect/>
          <a:stretch>
            <a:fillRect/>
          </a:stretch>
        </p:blipFill>
        <p:spPr bwMode="auto">
          <a:xfrm>
            <a:off x="2471738" y="1839913"/>
            <a:ext cx="4200525" cy="41798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168321" y="-838200"/>
            <a:ext cx="349250" cy="730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604658" y="7035800"/>
            <a:ext cx="379413" cy="660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9297987" y="3528558"/>
            <a:ext cx="760413" cy="3794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914400" y="4006171"/>
            <a:ext cx="700087" cy="369887"/>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2476500" y="1870075"/>
            <a:ext cx="4189413" cy="4149725"/>
          </a:xfrm>
          <a:prstGeom prst="rect">
            <a:avLst/>
          </a:prstGeom>
          <a:noFill/>
          <a:ln w="9525">
            <a:noFill/>
            <a:miter lim="800000"/>
            <a:headEnd/>
            <a:tailEnd/>
          </a:ln>
          <a:effectLst/>
        </p:spPr>
      </p:pic>
      <p:sp>
        <p:nvSpPr>
          <p:cNvPr id="9" name="Cloud Callout 8"/>
          <p:cNvSpPr/>
          <p:nvPr/>
        </p:nvSpPr>
        <p:spPr>
          <a:xfrm>
            <a:off x="6477000" y="4191000"/>
            <a:ext cx="2667000" cy="1524000"/>
          </a:xfrm>
          <a:prstGeom prst="cloudCallout">
            <a:avLst>
              <a:gd name="adj1" fmla="val -100017"/>
              <a:gd name="adj2" fmla="val -2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I need quad A and B</a:t>
            </a:r>
          </a:p>
        </p:txBody>
      </p:sp>
      <p:sp>
        <p:nvSpPr>
          <p:cNvPr id="11" name="Cloud Callout 10"/>
          <p:cNvSpPr/>
          <p:nvPr/>
        </p:nvSpPr>
        <p:spPr>
          <a:xfrm>
            <a:off x="5943600" y="1600200"/>
            <a:ext cx="2667000" cy="1524000"/>
          </a:xfrm>
          <a:prstGeom prst="cloudCallout">
            <a:avLst>
              <a:gd name="adj1" fmla="val -91037"/>
              <a:gd name="adj2" fmla="val 6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I need quad B and C</a:t>
            </a:r>
          </a:p>
        </p:txBody>
      </p:sp>
      <p:sp>
        <p:nvSpPr>
          <p:cNvPr id="12" name="Cloud Callout 11"/>
          <p:cNvSpPr/>
          <p:nvPr/>
        </p:nvSpPr>
        <p:spPr>
          <a:xfrm>
            <a:off x="228600" y="1524000"/>
            <a:ext cx="2667000" cy="1524000"/>
          </a:xfrm>
          <a:prstGeom prst="cloudCallout">
            <a:avLst>
              <a:gd name="adj1" fmla="val 91820"/>
              <a:gd name="adj2" fmla="val 5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I need quad C and D</a:t>
            </a:r>
          </a:p>
        </p:txBody>
      </p:sp>
      <p:sp>
        <p:nvSpPr>
          <p:cNvPr id="13" name="Cloud Callout 12"/>
          <p:cNvSpPr/>
          <p:nvPr/>
        </p:nvSpPr>
        <p:spPr>
          <a:xfrm>
            <a:off x="609600" y="4648200"/>
            <a:ext cx="2667000" cy="1524000"/>
          </a:xfrm>
          <a:prstGeom prst="cloudCallout">
            <a:avLst>
              <a:gd name="adj1" fmla="val 60800"/>
              <a:gd name="adj2" fmla="val -73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I need quad D and A</a:t>
            </a:r>
          </a:p>
        </p:txBody>
      </p:sp>
      <p:sp>
        <p:nvSpPr>
          <p:cNvPr id="3" name="Slide Number Placeholder 2">
            <a:extLst>
              <a:ext uri="{FF2B5EF4-FFF2-40B4-BE49-F238E27FC236}">
                <a16:creationId xmlns:a16="http://schemas.microsoft.com/office/drawing/2014/main" id="{BEBD6627-9D84-4A28-9EE0-B9AE4C85F5A9}"/>
              </a:ext>
            </a:extLst>
          </p:cNvPr>
          <p:cNvSpPr>
            <a:spLocks noGrp="1"/>
          </p:cNvSpPr>
          <p:nvPr>
            <p:ph type="sldNum" sz="quarter" idx="12"/>
          </p:nvPr>
        </p:nvSpPr>
        <p:spPr/>
        <p:txBody>
          <a:bodyPr/>
          <a:lstStyle/>
          <a:p>
            <a:pPr>
              <a:defRPr/>
            </a:pPr>
            <a:fld id="{0A9A6F0D-A611-4358-861D-7B01E8303898}" type="slidenum">
              <a:rPr lang="en-US" smtClean="0"/>
              <a:pPr>
                <a:defRPr/>
              </a:pPr>
              <a:t>4</a:t>
            </a:fld>
            <a:endParaRPr lang="en-US"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31"/>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2.77778E-6 -4.81481E-6 L -2.77778E-6 0.51111 " pathEditMode="relative" ptsTypes="AA">
                                      <p:cBhvr>
                                        <p:cTn id="8" dur="2000" fill="hold"/>
                                        <p:tgtEl>
                                          <p:spTgt spid="102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3.7037E-7 L -0.46666 0.00231 " pathEditMode="relative" rAng="0" ptsTypes="AA">
                                      <p:cBhvr>
                                        <p:cTn id="10" dur="2000" fill="hold"/>
                                        <p:tgtEl>
                                          <p:spTgt spid="1029"/>
                                        </p:tgtEl>
                                        <p:attrNameLst>
                                          <p:attrName>ppt_x</p:attrName>
                                          <p:attrName>ppt_y</p:attrName>
                                        </p:attrNameLst>
                                      </p:cBhvr>
                                      <p:rCtr x="-233" y="1"/>
                                    </p:animMotion>
                                  </p:childTnLst>
                                </p:cTn>
                              </p:par>
                              <p:par>
                                <p:cTn id="11" presetID="0" presetClass="path" presetSubtype="0" accel="50000" decel="50000" fill="hold" nodeType="withEffect">
                                  <p:stCondLst>
                                    <p:cond delay="0"/>
                                  </p:stCondLst>
                                  <p:childTnLst>
                                    <p:animMotion origin="layout" path="M 3.05556E-6 8.51852E-6 L 3.05556E-6 -0.37777 " pathEditMode="relative" ptsTypes="AA">
                                      <p:cBhvr>
                                        <p:cTn id="12" dur="2000" fill="hold"/>
                                        <p:tgtEl>
                                          <p:spTgt spid="1028"/>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94444E-6 -1.11111E-6 L 0.4783 -1.11111E-6 " pathEditMode="relative" rAng="0" ptsTypes="AA">
                                      <p:cBhvr>
                                        <p:cTn id="14" dur="2000" fill="hold"/>
                                        <p:tgtEl>
                                          <p:spTgt spid="1030"/>
                                        </p:tgtEl>
                                        <p:attrNameLst>
                                          <p:attrName>ppt_x</p:attrName>
                                          <p:attrName>ppt_y</p:attrName>
                                        </p:attrNameLst>
                                      </p:cBhvr>
                                      <p:rCtr x="239" y="0"/>
                                    </p:animMotion>
                                  </p:childTnLst>
                                </p:cTn>
                              </p:par>
                            </p:childTnLst>
                          </p:cTn>
                        </p:par>
                        <p:par>
                          <p:cTn id="15" fill="hold">
                            <p:stCondLst>
                              <p:cond delay="2000"/>
                            </p:stCondLst>
                            <p:childTnLst>
                              <p:par>
                                <p:cTn id="16" presetID="22" presetClass="entr" presetSubtype="8"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40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4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90600"/>
            <a:ext cx="8229600" cy="5638800"/>
          </a:xfrm>
        </p:spPr>
        <p:txBody>
          <a:bodyPr>
            <a:normAutofit fontScale="92500"/>
          </a:bodyPr>
          <a:lstStyle/>
          <a:p>
            <a:pPr lvl="0"/>
            <a:r>
              <a:rPr lang="en-US" sz="2800" dirty="0"/>
              <a:t>Deadlock:</a:t>
            </a:r>
          </a:p>
          <a:p>
            <a:pPr marL="804863" lvl="1" indent="-288925"/>
            <a:r>
              <a:rPr lang="en-US" sz="2595" dirty="0"/>
              <a:t>the blocking of a set of processes that either compete for system resources or communicate with each other</a:t>
            </a:r>
          </a:p>
          <a:p>
            <a:pPr marL="804863" lvl="1" indent="-288925"/>
            <a:r>
              <a:rPr lang="en-US" sz="2595" dirty="0"/>
              <a:t>blockage is permanent unless OS takes action</a:t>
            </a:r>
          </a:p>
          <a:p>
            <a:pPr marL="804863" lvl="1" indent="-288925"/>
            <a:r>
              <a:rPr lang="en-US" sz="2595" dirty="0"/>
              <a:t>may involve reusable or consumable resources</a:t>
            </a:r>
          </a:p>
          <a:p>
            <a:pPr marL="1144588" lvl="2" indent="-288925"/>
            <a:r>
              <a:rPr lang="en-US" sz="2378" dirty="0"/>
              <a:t>Consumable = destroyed when acquired by a process</a:t>
            </a:r>
          </a:p>
          <a:p>
            <a:pPr marL="1144588" lvl="2" indent="-288925"/>
            <a:r>
              <a:rPr lang="en-US" sz="2378" dirty="0"/>
              <a:t>Reusable = not depleted/destroyed by use</a:t>
            </a:r>
          </a:p>
          <a:p>
            <a:pPr lvl="0"/>
            <a:r>
              <a:rPr lang="en-US" sz="2800" dirty="0"/>
              <a:t>Dealing with deadlock:</a:t>
            </a:r>
          </a:p>
          <a:p>
            <a:pPr marL="804863" lvl="1" indent="-288925"/>
            <a:r>
              <a:rPr lang="en-US" sz="2800" dirty="0"/>
              <a:t>prevention – guarantees that deadlock will not occur</a:t>
            </a:r>
          </a:p>
          <a:p>
            <a:pPr marL="804863" lvl="1" indent="-288925"/>
            <a:r>
              <a:rPr lang="en-US" sz="2800" dirty="0"/>
              <a:t>detection – OS checks for deadlock and takes action</a:t>
            </a:r>
          </a:p>
          <a:p>
            <a:pPr marL="804863" lvl="1" indent="-288925"/>
            <a:r>
              <a:rPr lang="en-US" sz="2800" dirty="0"/>
              <a:t>avoidance – analyzes each new resource request</a:t>
            </a:r>
          </a:p>
          <a:p>
            <a:endParaRPr lang="en-US" dirty="0"/>
          </a:p>
        </p:txBody>
      </p:sp>
      <p:sp>
        <p:nvSpPr>
          <p:cNvPr id="2" name="Title 1"/>
          <p:cNvSpPr>
            <a:spLocks noGrp="1"/>
          </p:cNvSpPr>
          <p:nvPr>
            <p:ph type="title" idx="4294967295"/>
          </p:nvPr>
        </p:nvSpPr>
        <p:spPr>
          <a:xfrm>
            <a:off x="990600" y="0"/>
            <a:ext cx="7824788" cy="1323975"/>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a:t>
            </a:r>
          </a:p>
        </p:txBody>
      </p:sp>
      <p:sp>
        <p:nvSpPr>
          <p:cNvPr id="4" name="Slide Number Placeholder 3">
            <a:extLst>
              <a:ext uri="{FF2B5EF4-FFF2-40B4-BE49-F238E27FC236}">
                <a16:creationId xmlns:a16="http://schemas.microsoft.com/office/drawing/2014/main" id="{A4C418E0-01BF-4E17-96EF-03962EF5B32F}"/>
              </a:ext>
            </a:extLst>
          </p:cNvPr>
          <p:cNvSpPr>
            <a:spLocks noGrp="1"/>
          </p:cNvSpPr>
          <p:nvPr>
            <p:ph type="sldNum" sz="quarter" idx="12"/>
          </p:nvPr>
        </p:nvSpPr>
        <p:spPr/>
        <p:txBody>
          <a:bodyPr/>
          <a:lstStyle/>
          <a:p>
            <a:pPr>
              <a:defRPr/>
            </a:pPr>
            <a:fld id="{0A9A6F0D-A611-4358-861D-7B01E8303898}" type="slidenum">
              <a:rPr lang="en-US" smtClean="0"/>
              <a:pPr>
                <a:defRPr/>
              </a:pPr>
              <a:t>40</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7824788" cy="1323975"/>
          </a:xfrm>
        </p:spPr>
        <p:txBody>
          <a:bodyPr/>
          <a:lstStyle/>
          <a:p>
            <a:r>
              <a:rPr lang="en-NZ" b="1" dirty="0">
                <a:solidFill>
                  <a:schemeClr val="accent6">
                    <a:lumMod val="50000"/>
                  </a:schemeClr>
                </a:solidFill>
              </a:rPr>
              <a:t>Actual Deadlock</a:t>
            </a:r>
          </a:p>
        </p:txBody>
      </p:sp>
      <p:pic>
        <p:nvPicPr>
          <p:cNvPr id="1026" name="Picture 2"/>
          <p:cNvPicPr>
            <a:picLocks noChangeAspect="1" noChangeArrowheads="1"/>
          </p:cNvPicPr>
          <p:nvPr/>
        </p:nvPicPr>
        <p:blipFill>
          <a:blip r:embed="rId3" cstate="print"/>
          <a:srcRect/>
          <a:stretch>
            <a:fillRect/>
          </a:stretch>
        </p:blipFill>
        <p:spPr bwMode="auto">
          <a:xfrm>
            <a:off x="2471738" y="1839913"/>
            <a:ext cx="4200525" cy="41798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114800" y="2743200"/>
            <a:ext cx="349250" cy="730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572000" y="4495800"/>
            <a:ext cx="379413" cy="660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029200" y="3582987"/>
            <a:ext cx="760413" cy="3794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3429000" y="3962400"/>
            <a:ext cx="700087" cy="369887"/>
          </a:xfrm>
          <a:prstGeom prst="rect">
            <a:avLst/>
          </a:prstGeom>
          <a:noFill/>
          <a:ln w="9525">
            <a:noFill/>
            <a:miter lim="800000"/>
            <a:headEnd/>
            <a:tailEnd/>
          </a:ln>
          <a:effectLst/>
        </p:spPr>
      </p:pic>
      <p:pic>
        <p:nvPicPr>
          <p:cNvPr id="2050" name="Picture 2"/>
          <p:cNvPicPr>
            <a:picLocks noChangeAspect="1" noChangeArrowheads="1"/>
          </p:cNvPicPr>
          <p:nvPr/>
        </p:nvPicPr>
        <p:blipFill>
          <a:blip r:embed="rId8" cstate="print"/>
          <a:srcRect/>
          <a:stretch>
            <a:fillRect/>
          </a:stretch>
        </p:blipFill>
        <p:spPr bwMode="auto">
          <a:xfrm>
            <a:off x="2438400" y="1828800"/>
            <a:ext cx="4240213" cy="4159250"/>
          </a:xfrm>
          <a:prstGeom prst="rect">
            <a:avLst/>
          </a:prstGeom>
          <a:noFill/>
          <a:ln w="9525">
            <a:noFill/>
            <a:miter lim="800000"/>
            <a:headEnd/>
            <a:tailEnd/>
          </a:ln>
          <a:effectLst/>
        </p:spPr>
      </p:pic>
      <p:sp>
        <p:nvSpPr>
          <p:cNvPr id="9" name="Cloud Callout 8"/>
          <p:cNvSpPr/>
          <p:nvPr/>
        </p:nvSpPr>
        <p:spPr>
          <a:xfrm>
            <a:off x="6477000" y="4191000"/>
            <a:ext cx="2667000" cy="1524000"/>
          </a:xfrm>
          <a:prstGeom prst="cloudCallout">
            <a:avLst>
              <a:gd name="adj1" fmla="val -100017"/>
              <a:gd name="adj2" fmla="val -2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HALT</a:t>
            </a:r>
            <a:r>
              <a:rPr lang="en-NZ" sz="2400" dirty="0"/>
              <a:t> until B is free</a:t>
            </a:r>
          </a:p>
        </p:txBody>
      </p:sp>
      <p:sp>
        <p:nvSpPr>
          <p:cNvPr id="11" name="Cloud Callout 10"/>
          <p:cNvSpPr/>
          <p:nvPr/>
        </p:nvSpPr>
        <p:spPr>
          <a:xfrm>
            <a:off x="5943600" y="1600200"/>
            <a:ext cx="2667000" cy="1524000"/>
          </a:xfrm>
          <a:prstGeom prst="cloudCallout">
            <a:avLst>
              <a:gd name="adj1" fmla="val -91037"/>
              <a:gd name="adj2" fmla="val 6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HALT</a:t>
            </a:r>
            <a:r>
              <a:rPr lang="en-NZ" sz="2400" dirty="0"/>
              <a:t> until C is free</a:t>
            </a:r>
          </a:p>
        </p:txBody>
      </p:sp>
      <p:sp>
        <p:nvSpPr>
          <p:cNvPr id="12" name="Cloud Callout 11"/>
          <p:cNvSpPr/>
          <p:nvPr/>
        </p:nvSpPr>
        <p:spPr>
          <a:xfrm>
            <a:off x="228600" y="1524000"/>
            <a:ext cx="2667000" cy="1524000"/>
          </a:xfrm>
          <a:prstGeom prst="cloudCallout">
            <a:avLst>
              <a:gd name="adj1" fmla="val 91820"/>
              <a:gd name="adj2" fmla="val 5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HALT</a:t>
            </a:r>
            <a:r>
              <a:rPr lang="en-NZ" sz="2400" dirty="0"/>
              <a:t> until D is free</a:t>
            </a:r>
          </a:p>
        </p:txBody>
      </p:sp>
      <p:sp>
        <p:nvSpPr>
          <p:cNvPr id="13" name="Cloud Callout 12"/>
          <p:cNvSpPr/>
          <p:nvPr/>
        </p:nvSpPr>
        <p:spPr>
          <a:xfrm>
            <a:off x="609600" y="4648200"/>
            <a:ext cx="2667000" cy="1524000"/>
          </a:xfrm>
          <a:prstGeom prst="cloudCallout">
            <a:avLst>
              <a:gd name="adj1" fmla="val 75494"/>
              <a:gd name="adj2" fmla="val -56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HALT</a:t>
            </a:r>
            <a:r>
              <a:rPr lang="en-NZ" sz="2400" dirty="0"/>
              <a:t> until A  is free</a:t>
            </a:r>
          </a:p>
        </p:txBody>
      </p:sp>
      <p:sp>
        <p:nvSpPr>
          <p:cNvPr id="3" name="Slide Number Placeholder 2">
            <a:extLst>
              <a:ext uri="{FF2B5EF4-FFF2-40B4-BE49-F238E27FC236}">
                <a16:creationId xmlns:a16="http://schemas.microsoft.com/office/drawing/2014/main" id="{3B680DDB-C902-4672-B288-9375D1BCA061}"/>
              </a:ext>
            </a:extLst>
          </p:cNvPr>
          <p:cNvSpPr>
            <a:spLocks noGrp="1"/>
          </p:cNvSpPr>
          <p:nvPr>
            <p:ph type="sldNum" sz="quarter" idx="12"/>
          </p:nvPr>
        </p:nvSpPr>
        <p:spPr/>
        <p:txBody>
          <a:bodyPr/>
          <a:lstStyle/>
          <a:p>
            <a:pPr>
              <a:defRPr/>
            </a:pPr>
            <a:fld id="{0A9A6F0D-A611-4358-861D-7B01E8303898}" type="slidenum">
              <a:rPr lang="en-US" smtClean="0"/>
              <a:pPr>
                <a:defRPr/>
              </a:pPr>
              <a:t>5</a:t>
            </a:fld>
            <a:endParaRPr lang="en-US" dirty="0"/>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500"/>
                                  </p:stCondLst>
                                  <p:childTnLst>
                                    <p:animMotion origin="layout" path="M 2.77778E-7 -2.72895E-6 L 0.00434 -0.0592 " pathEditMode="relative" rAng="0" ptsTypes="AA">
                                      <p:cBhvr>
                                        <p:cTn id="9" dur="2000" fill="hold"/>
                                        <p:tgtEl>
                                          <p:spTgt spid="1028"/>
                                        </p:tgtEl>
                                        <p:attrNameLst>
                                          <p:attrName>ppt_x</p:attrName>
                                          <p:attrName>ppt_y</p:attrName>
                                        </p:attrNameLst>
                                      </p:cBhvr>
                                      <p:rCtr x="200" y="-3000"/>
                                    </p:animMotion>
                                  </p:childTnLst>
                                </p:cTn>
                              </p:par>
                              <p:par>
                                <p:cTn id="10" presetID="0" presetClass="path" presetSubtype="0" accel="50000" decel="50000" fill="hold" nodeType="withEffect">
                                  <p:stCondLst>
                                    <p:cond delay="0"/>
                                  </p:stCondLst>
                                  <p:childTnLst>
                                    <p:animMotion origin="layout" path="M 0.00851 -1.21184E-6 L -0.04965 -0.00555 " pathEditMode="relative" rAng="0" ptsTypes="AA">
                                      <p:cBhvr>
                                        <p:cTn id="11" dur="2000" fill="hold"/>
                                        <p:tgtEl>
                                          <p:spTgt spid="1029"/>
                                        </p:tgtEl>
                                        <p:attrNameLst>
                                          <p:attrName>ppt_x</p:attrName>
                                          <p:attrName>ppt_y</p:attrName>
                                        </p:attrNameLst>
                                      </p:cBhvr>
                                      <p:rCtr x="-2900" y="-300"/>
                                    </p:animMotion>
                                  </p:childTnLst>
                                </p:cTn>
                              </p:par>
                              <p:par>
                                <p:cTn id="12" presetID="0" presetClass="path" presetSubtype="0" accel="50000" decel="50000" fill="hold" nodeType="withEffect">
                                  <p:stCondLst>
                                    <p:cond delay="0"/>
                                  </p:stCondLst>
                                  <p:childTnLst>
                                    <p:animMotion origin="layout" path="M 5.55556E-7 -1.84089E-6 L 5.55556E-7 0.05551 " pathEditMode="relative" ptsTypes="AA">
                                      <p:cBhvr>
                                        <p:cTn id="13" dur="2000" fill="hold"/>
                                        <p:tgtEl>
                                          <p:spTgt spid="1027"/>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4.51434E-6 L 0.04167 4.51434E-6 " pathEditMode="relative" ptsTypes="AA">
                                      <p:cBhvr>
                                        <p:cTn id="15" dur="2000" fill="hold"/>
                                        <p:tgtEl>
                                          <p:spTgt spid="1030"/>
                                        </p:tgtEl>
                                        <p:attrNameLst>
                                          <p:attrName>ppt_x</p:attrName>
                                          <p:attrName>ppt_y</p:attrName>
                                        </p:attrNameLst>
                                      </p:cBhvr>
                                    </p:animMotion>
                                  </p:childTnLst>
                                </p:cTn>
                              </p:par>
                            </p:childTnLst>
                          </p:cTn>
                        </p:par>
                        <p:par>
                          <p:cTn id="16" fill="hold">
                            <p:stCondLst>
                              <p:cond delay="2500"/>
                            </p:stCondLst>
                            <p:childTnLst>
                              <p:par>
                                <p:cTn id="17" presetID="2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143948"/>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Categories</a:t>
            </a:r>
          </a:p>
        </p:txBody>
      </p:sp>
      <p:graphicFrame>
        <p:nvGraphicFramePr>
          <p:cNvPr id="6" name="Diagram 5"/>
          <p:cNvGraphicFramePr/>
          <p:nvPr/>
        </p:nvGraphicFramePr>
        <p:xfrm>
          <a:off x="1752600" y="2057400"/>
          <a:ext cx="65532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87BF199-3A34-4C7D-B2D1-C0C594F8BECD}"/>
              </a:ext>
            </a:extLst>
          </p:cNvPr>
          <p:cNvSpPr>
            <a:spLocks noGrp="1"/>
          </p:cNvSpPr>
          <p:nvPr>
            <p:ph type="sldNum" sz="quarter" idx="12"/>
          </p:nvPr>
        </p:nvSpPr>
        <p:spPr/>
        <p:txBody>
          <a:bodyPr/>
          <a:lstStyle/>
          <a:p>
            <a:pPr>
              <a:defRPr/>
            </a:pPr>
            <a:fld id="{97012834-41A2-49E3-8762-B14EE3F5CFB1}"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686800" cy="1417638"/>
          </a:xfrm>
        </p:spPr>
        <p:txBody>
          <a:bodyPr/>
          <a:lstStyle/>
          <a:p>
            <a:pPr algn="ctr"/>
            <a:r>
              <a:rPr lang="en-US" b="1" dirty="0">
                <a:solidFill>
                  <a:schemeClr val="accent6">
                    <a:lumMod val="75000"/>
                  </a:schemeClr>
                </a:solidFill>
              </a:rPr>
              <a:t>Reusable Resources </a:t>
            </a:r>
            <a:br>
              <a:rPr lang="en-US" b="1" dirty="0">
                <a:solidFill>
                  <a:schemeClr val="accent6">
                    <a:lumMod val="75000"/>
                  </a:schemeClr>
                </a:solidFill>
              </a:rPr>
            </a:br>
            <a:r>
              <a:rPr lang="en-US" b="1" dirty="0">
                <a:solidFill>
                  <a:schemeClr val="accent6">
                    <a:lumMod val="75000"/>
                  </a:schemeClr>
                </a:solidFill>
              </a:rPr>
              <a:t>Example</a:t>
            </a:r>
          </a:p>
        </p:txBody>
      </p:sp>
      <p:pic>
        <p:nvPicPr>
          <p:cNvPr id="4" name="Content Placeholder 3" descr="Fig06_04.gif"/>
          <p:cNvPicPr>
            <a:picLocks noGrp="1" noChangeAspect="1"/>
          </p:cNvPicPr>
          <p:nvPr>
            <p:ph idx="4294967295"/>
          </p:nvPr>
        </p:nvPicPr>
        <p:blipFill>
          <a:blip r:embed="rId3" cstate="print"/>
          <a:stretch>
            <a:fillRect/>
          </a:stretch>
        </p:blipFill>
        <p:spPr>
          <a:xfrm>
            <a:off x="838200" y="2209800"/>
            <a:ext cx="7827963" cy="4343400"/>
          </a:xfrm>
        </p:spPr>
      </p:pic>
      <p:sp>
        <p:nvSpPr>
          <p:cNvPr id="3" name="Slide Number Placeholder 2">
            <a:extLst>
              <a:ext uri="{FF2B5EF4-FFF2-40B4-BE49-F238E27FC236}">
                <a16:creationId xmlns:a16="http://schemas.microsoft.com/office/drawing/2014/main" id="{969AD8B4-F8A6-4B65-A185-F8074D742294}"/>
              </a:ext>
            </a:extLst>
          </p:cNvPr>
          <p:cNvSpPr>
            <a:spLocks noGrp="1"/>
          </p:cNvSpPr>
          <p:nvPr>
            <p:ph type="sldNum" sz="quarter" idx="12"/>
          </p:nvPr>
        </p:nvSpPr>
        <p:spPr/>
        <p:txBody>
          <a:bodyPr/>
          <a:lstStyle/>
          <a:p>
            <a:pPr>
              <a:defRPr/>
            </a:pPr>
            <a:fld id="{0A9A6F0D-A611-4358-861D-7B01E8303898}" type="slidenum">
              <a:rPr lang="en-US" smtClean="0"/>
              <a:pPr>
                <a:defRPr/>
              </a:pPr>
              <a:t>7</a:t>
            </a:fld>
            <a:endParaRPr lang="en-US" dirty="0"/>
          </a:p>
        </p:txBody>
      </p:sp>
    </p:spTree>
  </p:cSld>
  <p:clrMapOvr>
    <a:masterClrMapping/>
  </p:clrMapOvr>
  <p:transition spd="med">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75000"/>
                  </a:schemeClr>
                </a:solidFill>
              </a:rPr>
              <a:t>Example 2:</a:t>
            </a:r>
            <a:br>
              <a:rPr lang="en-US" b="1" dirty="0">
                <a:solidFill>
                  <a:schemeClr val="accent6">
                    <a:lumMod val="75000"/>
                  </a:schemeClr>
                </a:solidFill>
              </a:rPr>
            </a:br>
            <a:r>
              <a:rPr lang="en-US" b="1" dirty="0">
                <a:solidFill>
                  <a:schemeClr val="accent6">
                    <a:lumMod val="75000"/>
                  </a:schemeClr>
                </a:solidFill>
              </a:rPr>
              <a:t>Memory Request</a:t>
            </a:r>
          </a:p>
        </p:txBody>
      </p:sp>
      <p:sp>
        <p:nvSpPr>
          <p:cNvPr id="3" name="Content Placeholder 2"/>
          <p:cNvSpPr>
            <a:spLocks noGrp="1"/>
          </p:cNvSpPr>
          <p:nvPr>
            <p:ph idx="4294967295"/>
          </p:nvPr>
        </p:nvSpPr>
        <p:spPr>
          <a:xfrm>
            <a:off x="457200" y="1905000"/>
            <a:ext cx="8229600" cy="4953000"/>
          </a:xfrm>
        </p:spPr>
        <p:txBody>
          <a:bodyPr/>
          <a:lstStyle/>
          <a:p>
            <a:r>
              <a:rPr lang="en-US" sz="2800" dirty="0"/>
              <a:t>Space is available for allocation of 200Kbytes, and the following sequence of events occur:</a:t>
            </a:r>
          </a:p>
          <a:p>
            <a:endParaRPr lang="en-US" dirty="0"/>
          </a:p>
          <a:p>
            <a:endParaRPr lang="en-US" dirty="0"/>
          </a:p>
          <a:p>
            <a:pPr>
              <a:buNone/>
            </a:pPr>
            <a:endParaRPr lang="en-US" dirty="0"/>
          </a:p>
          <a:p>
            <a:endParaRPr lang="en-US" dirty="0"/>
          </a:p>
          <a:p>
            <a:r>
              <a:rPr lang="en-US" sz="2800" dirty="0"/>
              <a:t>Deadlock occurs if both processes progress to their second request</a:t>
            </a:r>
          </a:p>
          <a:p>
            <a:endParaRPr lang="en-US" dirty="0"/>
          </a:p>
        </p:txBody>
      </p:sp>
      <p:sp>
        <p:nvSpPr>
          <p:cNvPr id="6" name="Rectangle 4"/>
          <p:cNvSpPr>
            <a:spLocks noChangeArrowheads="1"/>
          </p:cNvSpPr>
          <p:nvPr/>
        </p:nvSpPr>
        <p:spPr bwMode="auto">
          <a:xfrm>
            <a:off x="1981200" y="32004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7" name="Rectangle 5"/>
          <p:cNvSpPr>
            <a:spLocks noChangeArrowheads="1"/>
          </p:cNvSpPr>
          <p:nvPr/>
        </p:nvSpPr>
        <p:spPr bwMode="auto">
          <a:xfrm>
            <a:off x="22098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P1</a:t>
            </a:r>
          </a:p>
        </p:txBody>
      </p:sp>
      <p:sp>
        <p:nvSpPr>
          <p:cNvPr id="8" name="Rectangle 6"/>
          <p:cNvSpPr>
            <a:spLocks noChangeArrowheads="1"/>
          </p:cNvSpPr>
          <p:nvPr/>
        </p:nvSpPr>
        <p:spPr bwMode="auto">
          <a:xfrm>
            <a:off x="2133600" y="3581400"/>
            <a:ext cx="438150"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a:t>
            </a:r>
          </a:p>
        </p:txBody>
      </p:sp>
      <p:sp>
        <p:nvSpPr>
          <p:cNvPr id="9" name="Rectangle 7"/>
          <p:cNvSpPr>
            <a:spLocks noChangeArrowheads="1"/>
          </p:cNvSpPr>
          <p:nvPr/>
        </p:nvSpPr>
        <p:spPr bwMode="auto">
          <a:xfrm>
            <a:off x="2133600" y="4038600"/>
            <a:ext cx="438150" cy="336550"/>
          </a:xfrm>
          <a:prstGeom prst="rect">
            <a:avLst/>
          </a:prstGeom>
          <a:noFill/>
          <a:ln w="9525">
            <a:noFill/>
            <a:miter lim="800000"/>
            <a:headEnd/>
            <a:tailEnd/>
          </a:ln>
          <a:effectLst/>
        </p:spPr>
        <p:txBody>
          <a:bodyPr wrap="square" lIns="92075" tIns="46038" rIns="92075" bIns="46038">
            <a:spAutoFit/>
          </a:bodyPr>
          <a:lstStyle/>
          <a:p>
            <a:pPr algn="ctr" eaLnBrk="0" hangingPunct="0"/>
            <a:r>
              <a:rPr lang="en-US" sz="1600" b="1" dirty="0">
                <a:latin typeface="Times New Roman" pitchFamily="18" charset="0"/>
              </a:rPr>
              <a:t>. . .</a:t>
            </a:r>
          </a:p>
        </p:txBody>
      </p:sp>
      <p:sp>
        <p:nvSpPr>
          <p:cNvPr id="10" name="Rectangle 8"/>
          <p:cNvSpPr>
            <a:spLocks noChangeArrowheads="1"/>
          </p:cNvSpPr>
          <p:nvPr/>
        </p:nvSpPr>
        <p:spPr bwMode="auto">
          <a:xfrm>
            <a:off x="2057400" y="3810000"/>
            <a:ext cx="227476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Request 80 Kbytes</a:t>
            </a:r>
            <a:r>
              <a:rPr lang="en-US" sz="1200" b="1" dirty="0">
                <a:latin typeface="Times New Roman" pitchFamily="18" charset="0"/>
              </a:rPr>
              <a:t>;</a:t>
            </a:r>
          </a:p>
        </p:txBody>
      </p:sp>
      <p:sp>
        <p:nvSpPr>
          <p:cNvPr id="11" name="Rectangle 9"/>
          <p:cNvSpPr>
            <a:spLocks noChangeArrowheads="1"/>
          </p:cNvSpPr>
          <p:nvPr/>
        </p:nvSpPr>
        <p:spPr bwMode="auto">
          <a:xfrm>
            <a:off x="1981200" y="4267200"/>
            <a:ext cx="236022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a:latin typeface="Times New Roman" pitchFamily="18" charset="0"/>
              </a:rPr>
              <a:t>  </a:t>
            </a:r>
            <a:r>
              <a:rPr lang="en-US" sz="2000" b="1" dirty="0">
                <a:latin typeface="Times New Roman" pitchFamily="18" charset="0"/>
              </a:rPr>
              <a:t>Request</a:t>
            </a:r>
            <a:r>
              <a:rPr lang="en-US" sz="1200" b="1" dirty="0">
                <a:latin typeface="Times New Roman" pitchFamily="18" charset="0"/>
              </a:rPr>
              <a:t> </a:t>
            </a:r>
            <a:r>
              <a:rPr lang="en-US" sz="2000" b="1" dirty="0">
                <a:latin typeface="Times New Roman" pitchFamily="18" charset="0"/>
              </a:rPr>
              <a:t>60 Kbytes;</a:t>
            </a:r>
          </a:p>
        </p:txBody>
      </p:sp>
      <p:sp>
        <p:nvSpPr>
          <p:cNvPr id="12" name="Rectangle 10"/>
          <p:cNvSpPr>
            <a:spLocks noChangeArrowheads="1"/>
          </p:cNvSpPr>
          <p:nvPr/>
        </p:nvSpPr>
        <p:spPr bwMode="auto">
          <a:xfrm>
            <a:off x="4953000" y="32004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13" name="Rectangle 11"/>
          <p:cNvSpPr>
            <a:spLocks noChangeArrowheads="1"/>
          </p:cNvSpPr>
          <p:nvPr/>
        </p:nvSpPr>
        <p:spPr bwMode="auto">
          <a:xfrm>
            <a:off x="53340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P2</a:t>
            </a:r>
          </a:p>
        </p:txBody>
      </p:sp>
      <p:sp>
        <p:nvSpPr>
          <p:cNvPr id="14" name="Rectangle 12"/>
          <p:cNvSpPr>
            <a:spLocks noChangeArrowheads="1"/>
          </p:cNvSpPr>
          <p:nvPr/>
        </p:nvSpPr>
        <p:spPr bwMode="auto">
          <a:xfrm>
            <a:off x="4796973" y="358140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 .</a:t>
            </a:r>
          </a:p>
        </p:txBody>
      </p:sp>
      <p:sp>
        <p:nvSpPr>
          <p:cNvPr id="15" name="Rectangle 13"/>
          <p:cNvSpPr>
            <a:spLocks noChangeArrowheads="1"/>
          </p:cNvSpPr>
          <p:nvPr/>
        </p:nvSpPr>
        <p:spPr bwMode="auto">
          <a:xfrm>
            <a:off x="4796973" y="400685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 .</a:t>
            </a:r>
          </a:p>
        </p:txBody>
      </p:sp>
      <p:sp>
        <p:nvSpPr>
          <p:cNvPr id="16" name="Rectangle 14"/>
          <p:cNvSpPr>
            <a:spLocks noChangeArrowheads="1"/>
          </p:cNvSpPr>
          <p:nvPr/>
        </p:nvSpPr>
        <p:spPr bwMode="auto">
          <a:xfrm>
            <a:off x="5029200" y="3810000"/>
            <a:ext cx="2390178" cy="400752"/>
          </a:xfrm>
          <a:prstGeom prst="rect">
            <a:avLst/>
          </a:prstGeom>
          <a:noFill/>
          <a:ln w="9525">
            <a:noFill/>
            <a:miter lim="800000"/>
            <a:headEnd/>
            <a:tailEnd/>
          </a:ln>
          <a:effectLst/>
        </p:spPr>
        <p:txBody>
          <a:bodyPr wrap="square" lIns="92075" tIns="46038" rIns="92075" bIns="46038">
            <a:spAutoFit/>
          </a:bodyPr>
          <a:lstStyle/>
          <a:p>
            <a:pPr algn="ctr" eaLnBrk="0" hangingPunct="0"/>
            <a:r>
              <a:rPr lang="en-US" sz="2000" b="1" dirty="0">
                <a:latin typeface="Times New Roman" pitchFamily="18" charset="0"/>
              </a:rPr>
              <a:t>Request 70 Kbytes</a:t>
            </a:r>
            <a:r>
              <a:rPr lang="en-US" sz="1200" b="1" dirty="0">
                <a:latin typeface="Times New Roman" pitchFamily="18" charset="0"/>
              </a:rPr>
              <a:t>;</a:t>
            </a:r>
          </a:p>
        </p:txBody>
      </p:sp>
      <p:sp>
        <p:nvSpPr>
          <p:cNvPr id="17" name="Rectangle 15"/>
          <p:cNvSpPr>
            <a:spLocks noChangeArrowheads="1"/>
          </p:cNvSpPr>
          <p:nvPr/>
        </p:nvSpPr>
        <p:spPr bwMode="auto">
          <a:xfrm>
            <a:off x="4953000" y="4267200"/>
            <a:ext cx="2385869"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a:latin typeface="Times New Roman" pitchFamily="18" charset="0"/>
              </a:rPr>
              <a:t>  </a:t>
            </a:r>
            <a:r>
              <a:rPr lang="en-US" sz="2000" b="1" dirty="0">
                <a:latin typeface="Times New Roman" pitchFamily="18" charset="0"/>
              </a:rPr>
              <a:t>Request 80 Kbytes;</a:t>
            </a:r>
          </a:p>
        </p:txBody>
      </p:sp>
      <p:sp>
        <p:nvSpPr>
          <p:cNvPr id="4" name="Slide Number Placeholder 3">
            <a:extLst>
              <a:ext uri="{FF2B5EF4-FFF2-40B4-BE49-F238E27FC236}">
                <a16:creationId xmlns:a16="http://schemas.microsoft.com/office/drawing/2014/main" id="{FCB702B7-6D30-439D-B58F-6E59E3ADD155}"/>
              </a:ext>
            </a:extLst>
          </p:cNvPr>
          <p:cNvSpPr>
            <a:spLocks noGrp="1"/>
          </p:cNvSpPr>
          <p:nvPr>
            <p:ph type="sldNum" sz="quarter" idx="12"/>
          </p:nvPr>
        </p:nvSpPr>
        <p:spPr/>
        <p:txBody>
          <a:bodyPr/>
          <a:lstStyle/>
          <a:p>
            <a:pPr>
              <a:defRPr/>
            </a:pPr>
            <a:fld id="{97012834-41A2-49E3-8762-B14EE3F5CFB1}" type="slidenum">
              <a:rPr lang="en-US" smtClean="0"/>
              <a:pPr>
                <a:defRPr/>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150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6">
                    <a:lumMod val="75000"/>
                  </a:schemeClr>
                </a:solidFill>
                <a:effectLst>
                  <a:innerShdw blurRad="69850" dist="43180" dir="5400000">
                    <a:srgbClr val="000000">
                      <a:alpha val="65000"/>
                    </a:srgbClr>
                  </a:innerShdw>
                </a:effectLst>
              </a:rPr>
              <a:t>Consumable Resources Deadlock</a:t>
            </a:r>
          </a:p>
        </p:txBody>
      </p:sp>
      <p:sp>
        <p:nvSpPr>
          <p:cNvPr id="3" name="Content Placeholder 2"/>
          <p:cNvSpPr>
            <a:spLocks noGrp="1"/>
          </p:cNvSpPr>
          <p:nvPr>
            <p:ph idx="4294967295"/>
          </p:nvPr>
        </p:nvSpPr>
        <p:spPr>
          <a:xfrm>
            <a:off x="457200" y="2209800"/>
            <a:ext cx="8229600" cy="1981200"/>
          </a:xfrm>
        </p:spPr>
        <p:txBody>
          <a:bodyPr>
            <a:noAutofit/>
          </a:bodyPr>
          <a:lstStyle/>
          <a:p>
            <a:r>
              <a:rPr lang="en-NZ" dirty="0"/>
              <a:t>Consider a  pair of processes, in which each process attempts to receive a message from the other process and then send a message to the other process:</a:t>
            </a:r>
          </a:p>
          <a:p>
            <a:endParaRPr lang="en-NZ" dirty="0"/>
          </a:p>
          <a:p>
            <a:endParaRPr lang="en-NZ" dirty="0"/>
          </a:p>
          <a:p>
            <a:endParaRPr lang="en-NZ" dirty="0"/>
          </a:p>
          <a:p>
            <a:pPr>
              <a:buNone/>
            </a:pPr>
            <a:endParaRPr lang="en-NZ" dirty="0"/>
          </a:p>
          <a:p>
            <a:r>
              <a:rPr lang="en-NZ" dirty="0"/>
              <a:t>Deadlock occurs if the Receive is blocking</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905000" y="3505200"/>
            <a:ext cx="5429250" cy="1724025"/>
          </a:xfrm>
          <a:prstGeom prst="rect">
            <a:avLst/>
          </a:prstGeom>
          <a:solidFill>
            <a:schemeClr val="tx2">
              <a:lumMod val="40000"/>
              <a:lumOff val="60000"/>
            </a:schemeClr>
          </a:solidFill>
          <a:ln w="9525">
            <a:noFill/>
            <a:miter lim="800000"/>
            <a:headEnd/>
            <a:tailEnd/>
          </a:ln>
          <a:effectLst/>
        </p:spPr>
      </p:pic>
      <p:sp>
        <p:nvSpPr>
          <p:cNvPr id="4" name="Slide Number Placeholder 3">
            <a:extLst>
              <a:ext uri="{FF2B5EF4-FFF2-40B4-BE49-F238E27FC236}">
                <a16:creationId xmlns:a16="http://schemas.microsoft.com/office/drawing/2014/main" id="{F1BC1347-6314-49AF-A7E3-0878D874613E}"/>
              </a:ext>
            </a:extLst>
          </p:cNvPr>
          <p:cNvSpPr>
            <a:spLocks noGrp="1"/>
          </p:cNvSpPr>
          <p:nvPr>
            <p:ph type="sldNum" sz="quarter" idx="12"/>
          </p:nvPr>
        </p:nvSpPr>
        <p:spPr/>
        <p:txBody>
          <a:bodyPr/>
          <a:lstStyle/>
          <a:p>
            <a:pPr>
              <a:defRPr/>
            </a:pPr>
            <a:fld id="{97012834-41A2-49E3-8762-B14EE3F5CFB1}" type="slidenum">
              <a:rPr lang="en-US" smtClean="0"/>
              <a:pPr>
                <a:defRPr/>
              </a:pPr>
              <a:t>9</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150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6821</Words>
  <Application>Microsoft Office PowerPoint</Application>
  <PresentationFormat>On-screen Show (4:3)</PresentationFormat>
  <Paragraphs>460</Paragraphs>
  <Slides>40</Slides>
  <Notes>40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Calisto MT</vt:lpstr>
      <vt:lpstr>Times New Roman</vt:lpstr>
      <vt:lpstr>Wingdings</vt:lpstr>
      <vt:lpstr>Custom Design</vt:lpstr>
      <vt:lpstr>Codex</vt:lpstr>
      <vt:lpstr>Document</vt:lpstr>
      <vt:lpstr>Chapter 6 Concurrency: Deadlock and Starvation</vt:lpstr>
      <vt:lpstr>Operating Systems: Internals and Design Principles</vt:lpstr>
      <vt:lpstr>Deadlock</vt:lpstr>
      <vt:lpstr>Potential Deadlock </vt:lpstr>
      <vt:lpstr>Actual Deadlock</vt:lpstr>
      <vt:lpstr>Resource Categories</vt:lpstr>
      <vt:lpstr>Reusable Resources  Example</vt:lpstr>
      <vt:lpstr>Example 2: Memory Request</vt:lpstr>
      <vt:lpstr>Consumable Resources Deadlock</vt:lpstr>
      <vt:lpstr>Deadlock Detection,  Prevention, and Avoidance</vt:lpstr>
      <vt:lpstr>Resource Allocation Graphs</vt:lpstr>
      <vt:lpstr>PowerPoint Presentation</vt:lpstr>
      <vt:lpstr>Conditions for Deadlock</vt:lpstr>
      <vt:lpstr>Dealing with Deadlock</vt:lpstr>
      <vt:lpstr>Deadlock Prevention Strategy</vt:lpstr>
      <vt:lpstr>Deadlock Condition Prevention  </vt:lpstr>
      <vt:lpstr>PowerPoint Presentation</vt:lpstr>
      <vt:lpstr>Deadlock Avoidance</vt:lpstr>
      <vt:lpstr>Two Approaches to  Deadlock Avoidance</vt:lpstr>
      <vt:lpstr>Resource Allocation Denial</vt:lpstr>
      <vt:lpstr>Determination of a Safe State</vt:lpstr>
      <vt:lpstr>P2 Runs to Completion</vt:lpstr>
      <vt:lpstr>P1 Runs to Completion</vt:lpstr>
      <vt:lpstr>P3 Runs to Completion</vt:lpstr>
      <vt:lpstr>Determination of an  Unsafe State</vt:lpstr>
      <vt:lpstr>Deadlock Avoidance Logic</vt:lpstr>
      <vt:lpstr>PowerPoint Presentation</vt:lpstr>
      <vt:lpstr>Deadlock Avoidance Advantages</vt:lpstr>
      <vt:lpstr>Deadlock Avoidance Restrictions</vt:lpstr>
      <vt:lpstr>Deadlock Strategies</vt:lpstr>
      <vt:lpstr>Deadlock Detection Algorithms</vt:lpstr>
      <vt:lpstr>Deadlock Detection Algorithms</vt:lpstr>
      <vt:lpstr>Recovery Strategies  </vt:lpstr>
      <vt:lpstr>PowerPoint Presentation</vt:lpstr>
      <vt:lpstr>Integrated Deadlock  Strategy</vt:lpstr>
      <vt:lpstr>Class Strategies</vt:lpstr>
      <vt:lpstr>Dining Philosophers Problem</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2011-03-29T19:24:25Z</dcterms:created>
  <dcterms:modified xsi:type="dcterms:W3CDTF">2022-11-12T05:20:20Z</dcterms:modified>
</cp:coreProperties>
</file>