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301" r:id="rId3"/>
    <p:sldId id="291" r:id="rId4"/>
    <p:sldId id="303" r:id="rId5"/>
    <p:sldId id="302" r:id="rId6"/>
    <p:sldId id="304" r:id="rId7"/>
    <p:sldId id="329" r:id="rId8"/>
    <p:sldId id="305" r:id="rId9"/>
    <p:sldId id="313" r:id="rId10"/>
    <p:sldId id="306" r:id="rId11"/>
    <p:sldId id="307" r:id="rId12"/>
    <p:sldId id="309" r:id="rId13"/>
    <p:sldId id="308" r:id="rId14"/>
    <p:sldId id="310" r:id="rId15"/>
    <p:sldId id="311" r:id="rId16"/>
    <p:sldId id="312"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505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p:scale>
          <a:sx n="80" d="100"/>
          <a:sy n="80" d="100"/>
        </p:scale>
        <p:origin x="-2430"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A1ED22C0-9DE3-4925-8ECB-EB9992021C18}" type="datetimeFigureOut">
              <a:rPr lang="en-US" smtClean="0"/>
              <a:pPr/>
              <a:t>16-Dec-14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D1BA0787-0046-4536-97AD-D13A1325364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8DBE94C-A799-4A19-B446-29F36F6B8B38}" type="datetimeFigureOut">
              <a:rPr lang="en-US" smtClean="0"/>
              <a:pPr/>
              <a:t>16-Dec-14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45D657B-6F04-4971-9A72-7A78E3C6C5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8D4CEF-73CC-4F0C-82E1-7085747A0A13}"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8B993F-AFDE-4358-8793-B06E7D054DA8}"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EF1D9B-CAC7-446E-9230-5B5DADE85ECD}"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2">
            <a:schemeClr val="accent2"/>
          </a:lnRef>
          <a:fillRef idx="1">
            <a:schemeClr val="lt1"/>
          </a:fillRef>
          <a:effectRef idx="0">
            <a:schemeClr val="accent2"/>
          </a:effectRef>
          <a:fontRef idx="none"/>
        </p:style>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5A65EF-EAA9-4C9B-97AE-0003C2C02F50}"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08AC8-4FF8-4D57-A284-E5F42D9EAC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A9DE7A-E290-4BA7-AB5A-374179D61DF0}"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F3FD7D-B44A-4241-8B36-9DBBC5611FC5}"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F985E8-8A19-4965-A10E-DE1E492D92E1}" type="datetime1">
              <a:rPr lang="en-US" smtClean="0"/>
              <a:pPr/>
              <a:t>16-Dec-14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04379-CA57-4293-90CD-71B465B65979}" type="datetime1">
              <a:rPr lang="en-US" smtClean="0"/>
              <a:pPr/>
              <a:t>16-Dec-14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09CDB-2357-4F13-9223-527A287191A1}" type="datetime1">
              <a:rPr lang="en-US" smtClean="0"/>
              <a:pPr/>
              <a:t>16-Dec-14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56DBE-6C59-49DF-9A60-699D78F80834}"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C7FBE-0B82-443D-91C8-BB3F3E31AC6C}"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CB6F2-C1F5-4D75-9FD0-5F2557D7E980}" type="datetime1">
              <a:rPr lang="en-US" smtClean="0"/>
              <a:pPr/>
              <a:t>16-Dec-14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831975"/>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smtClean="0"/>
              <a:t>EE x12</a:t>
            </a:r>
            <a:br>
              <a:rPr lang="en-US" b="1" dirty="0" smtClean="0"/>
            </a:br>
            <a:r>
              <a:rPr lang="en-US" b="1" dirty="0" smtClean="0"/>
              <a:t>Technical Reports Writing</a:t>
            </a:r>
            <a:br>
              <a:rPr lang="en-US" b="1" dirty="0" smtClean="0"/>
            </a:br>
            <a:r>
              <a:rPr lang="en-US" sz="3100" b="1" dirty="0" smtClean="0">
                <a:solidFill>
                  <a:srgbClr val="002060"/>
                </a:solidFill>
              </a:rPr>
              <a:t>Lectures 2 and 3</a:t>
            </a:r>
            <a:endParaRPr lang="en-US" sz="3100" b="1" dirty="0">
              <a:solidFill>
                <a:srgbClr val="002060"/>
              </a:solidFill>
            </a:endParaRPr>
          </a:p>
        </p:txBody>
      </p:sp>
      <p:sp>
        <p:nvSpPr>
          <p:cNvPr id="3" name="Subtitle 2"/>
          <p:cNvSpPr>
            <a:spLocks noGrp="1"/>
          </p:cNvSpPr>
          <p:nvPr>
            <p:ph type="subTitle" idx="1"/>
          </p:nvPr>
        </p:nvSpPr>
        <p:spPr>
          <a:xfrm>
            <a:off x="1371600" y="4191000"/>
            <a:ext cx="6400800" cy="1752600"/>
          </a:xfrm>
        </p:spPr>
        <p:txBody>
          <a:bodyPr/>
          <a:lstStyle/>
          <a:p>
            <a:r>
              <a:rPr lang="en-US" b="1" dirty="0" smtClean="0">
                <a:solidFill>
                  <a:srgbClr val="FF0000"/>
                </a:solidFill>
              </a:rPr>
              <a:t>Dr. Essam Sourour</a:t>
            </a:r>
          </a:p>
          <a:p>
            <a:r>
              <a:rPr lang="en-US" b="1" dirty="0" smtClean="0">
                <a:solidFill>
                  <a:srgbClr val="FF0000"/>
                </a:solidFill>
              </a:rPr>
              <a:t>Faculty of Engineering</a:t>
            </a:r>
          </a:p>
          <a:p>
            <a:r>
              <a:rPr lang="en-US" b="1" dirty="0" smtClean="0">
                <a:solidFill>
                  <a:srgbClr val="FF0000"/>
                </a:solidFill>
              </a:rPr>
              <a:t>Alexandria University</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6" name="Picture 5" descr="AlexLogo.png"/>
          <p:cNvPicPr>
            <a:picLocks noChangeAspect="1"/>
          </p:cNvPicPr>
          <p:nvPr/>
        </p:nvPicPr>
        <p:blipFill>
          <a:blip r:embed="rId2" cstate="print"/>
          <a:stretch>
            <a:fillRect/>
          </a:stretch>
        </p:blipFill>
        <p:spPr>
          <a:xfrm>
            <a:off x="6858000" y="228600"/>
            <a:ext cx="1905608" cy="16333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Semicolons</a:t>
            </a:r>
            <a:endParaRPr lang="en-US" dirty="0"/>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r>
              <a:rPr lang="en-US" sz="2800" dirty="0" smtClean="0"/>
              <a:t>Connect two small sentences that have common idea instead of using a period</a:t>
            </a:r>
          </a:p>
          <a:p>
            <a:r>
              <a:rPr lang="en-US" sz="2800" dirty="0" smtClean="0"/>
              <a:t>Selected examples from IEEE Spectrum:</a:t>
            </a:r>
          </a:p>
          <a:p>
            <a:endParaRPr lang="en-US" dirty="0" smtClean="0"/>
          </a:p>
          <a:p>
            <a:pPr indent="1588">
              <a:buNone/>
            </a:pPr>
            <a:r>
              <a:rPr lang="en-US" b="1" i="1" dirty="0" smtClean="0">
                <a:solidFill>
                  <a:srgbClr val="FF0000"/>
                </a:solidFill>
              </a:rPr>
              <a:t>The light yield was considerable; the burning time was easily 2,500 hours or more.</a:t>
            </a:r>
          </a:p>
          <a:p>
            <a:pPr indent="1588">
              <a:buNone/>
            </a:pPr>
            <a:endParaRPr lang="en-US" b="1" i="1" dirty="0" smtClean="0">
              <a:solidFill>
                <a:srgbClr val="FF0000"/>
              </a:solidFill>
            </a:endParaRPr>
          </a:p>
          <a:p>
            <a:pPr indent="1588">
              <a:buNone/>
            </a:pPr>
            <a:r>
              <a:rPr lang="en-US" b="1" i="1" dirty="0" smtClean="0">
                <a:solidFill>
                  <a:srgbClr val="FF0000"/>
                </a:solidFill>
              </a:rPr>
              <a:t>Quantum dots were a hot topic; the symposium schedule included three separate session dedicated for the subject.</a:t>
            </a:r>
          </a:p>
          <a:p>
            <a:pPr indent="1588">
              <a:buNone/>
            </a:pPr>
            <a:endParaRPr lang="en-US" b="1" i="1" dirty="0" smtClean="0">
              <a:solidFill>
                <a:srgbClr val="FF0000"/>
              </a:solidFill>
            </a:endParaRPr>
          </a:p>
          <a:p>
            <a:pPr indent="1588">
              <a:buNone/>
            </a:pPr>
            <a:r>
              <a:rPr lang="en-US" b="1" i="1" dirty="0" smtClean="0">
                <a:solidFill>
                  <a:srgbClr val="FF0000"/>
                </a:solidFill>
              </a:rPr>
              <a:t>Since 2008, </a:t>
            </a:r>
            <a:r>
              <a:rPr lang="en-US" b="1" i="1" dirty="0" err="1" smtClean="0">
                <a:solidFill>
                  <a:srgbClr val="FF0000"/>
                </a:solidFill>
              </a:rPr>
              <a:t>photovoltaics</a:t>
            </a:r>
            <a:r>
              <a:rPr lang="en-US" b="1" i="1" dirty="0" smtClean="0">
                <a:solidFill>
                  <a:srgbClr val="FF0000"/>
                </a:solidFill>
              </a:rPr>
              <a:t> manufacturing has moved from Europe, Japan, and the United States to China, Malaysia, the Philippines, and Taiwan; today nearly half the world’s </a:t>
            </a:r>
            <a:r>
              <a:rPr lang="en-US" b="1" i="1" dirty="0" err="1" smtClean="0">
                <a:solidFill>
                  <a:srgbClr val="FF0000"/>
                </a:solidFill>
              </a:rPr>
              <a:t>photovoltaics</a:t>
            </a:r>
            <a:r>
              <a:rPr lang="en-US" b="1" i="1" dirty="0" smtClean="0">
                <a:solidFill>
                  <a:srgbClr val="FF0000"/>
                </a:solidFill>
              </a:rPr>
              <a:t> are manufactured in China. </a:t>
            </a:r>
          </a:p>
          <a:p>
            <a:pPr indent="1588">
              <a:buNone/>
            </a:pPr>
            <a:endParaRPr lang="en-US" b="1" i="1" dirty="0" smtClean="0">
              <a:solidFill>
                <a:srgbClr val="FF0000"/>
              </a:solidFill>
            </a:endParaRPr>
          </a:p>
          <a:p>
            <a:pPr indent="1588">
              <a:buNone/>
            </a:pPr>
            <a:r>
              <a:rPr lang="en-US" b="1" i="1" dirty="0" smtClean="0">
                <a:solidFill>
                  <a:srgbClr val="FF0000"/>
                </a:solidFill>
              </a:rPr>
              <a:t>Making solar cells requires a lot of energy. Fortunately, because these cells generate electricity, they pay back the original investment of energy; most do so after just two years of operation.</a:t>
            </a:r>
          </a:p>
        </p:txBody>
      </p:sp>
      <p:sp>
        <p:nvSpPr>
          <p:cNvPr id="4" name="Slide Number Placeholder 3"/>
          <p:cNvSpPr>
            <a:spLocks noGrp="1"/>
          </p:cNvSpPr>
          <p:nvPr>
            <p:ph type="sldNum" sz="quarter" idx="12"/>
          </p:nvPr>
        </p:nvSpPr>
        <p:spPr/>
        <p:txBody>
          <a:bodyPr/>
          <a:lstStyle/>
          <a:p>
            <a:fld id="{80308AC8-4FF8-4D57-A284-E5F42D9EAC2C}"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Semicolons, cont</a:t>
            </a:r>
            <a:endParaRPr lang="en-US" dirty="0"/>
          </a:p>
        </p:txBody>
      </p:sp>
      <p:sp>
        <p:nvSpPr>
          <p:cNvPr id="3" name="Content Placeholder 2"/>
          <p:cNvSpPr>
            <a:spLocks noGrp="1"/>
          </p:cNvSpPr>
          <p:nvPr>
            <p:ph idx="1"/>
          </p:nvPr>
        </p:nvSpPr>
        <p:spPr/>
        <p:txBody>
          <a:bodyPr/>
          <a:lstStyle/>
          <a:p>
            <a:r>
              <a:rPr lang="en-US" dirty="0" smtClean="0"/>
              <a:t>Semicolons can also be use instead of the comma to separate parts that are separated be commas themselves</a:t>
            </a:r>
          </a:p>
          <a:p>
            <a:endParaRPr lang="en-US" dirty="0" smtClean="0"/>
          </a:p>
          <a:p>
            <a:pPr marL="458788" lvl="1" indent="1588">
              <a:buNone/>
            </a:pPr>
            <a:r>
              <a:rPr lang="en-US" b="1" i="1" dirty="0" smtClean="0">
                <a:solidFill>
                  <a:srgbClr val="FF0000"/>
                </a:solidFill>
              </a:rPr>
              <a:t>Researchers from the University of Bristol and the University of Bath, in England; the University of California, Berkeley; and many other academic and government laboratories are trying to develop thin-film </a:t>
            </a:r>
            <a:r>
              <a:rPr lang="en-US" b="1" i="1" dirty="0" err="1" smtClean="0">
                <a:solidFill>
                  <a:srgbClr val="FF0000"/>
                </a:solidFill>
              </a:rPr>
              <a:t>photovoltaics</a:t>
            </a:r>
            <a:r>
              <a:rPr lang="en-US" b="1" i="1" dirty="0" smtClean="0">
                <a:solidFill>
                  <a:srgbClr val="FF0000"/>
                </a:solidFill>
              </a:rPr>
              <a:t> that do not require toxic elements</a:t>
            </a:r>
          </a:p>
          <a:p>
            <a:pPr marL="458788" lvl="1" indent="1588">
              <a:buNone/>
            </a:pPr>
            <a:endParaRPr lang="en-US" b="1" i="1" dirty="0" smtClean="0">
              <a:solidFill>
                <a:srgbClr val="FF0000"/>
              </a:solidFill>
            </a:endParaRPr>
          </a:p>
          <a:p>
            <a:pPr marL="458788" lvl="1" indent="1588">
              <a:buNone/>
            </a:pPr>
            <a:r>
              <a:rPr lang="en-US" b="1" i="1" dirty="0" smtClean="0">
                <a:solidFill>
                  <a:srgbClr val="FF0000"/>
                </a:solidFill>
              </a:rPr>
              <a:t>There are 3 teams in the contest: Aly, Hassan and Ahmed; Heba, Hala and Mona; and Yasser, Fawzy and Omar.</a:t>
            </a:r>
          </a:p>
          <a:p>
            <a:pPr>
              <a:buNone/>
            </a:pPr>
            <a:endParaRPr lang="en-US" b="1" dirty="0" smtClean="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smtClean="0">
                <a:cs typeface="Arial" pitchFamily="34" charset="0"/>
              </a:rPr>
              <a:t>Colons</a:t>
            </a:r>
            <a:endParaRPr lang="en-US" dirty="0"/>
          </a:p>
        </p:txBody>
      </p:sp>
      <p:sp>
        <p:nvSpPr>
          <p:cNvPr id="3" name="Content Placeholder 2"/>
          <p:cNvSpPr>
            <a:spLocks noGrp="1"/>
          </p:cNvSpPr>
          <p:nvPr>
            <p:ph idx="1"/>
          </p:nvPr>
        </p:nvSpPr>
        <p:spPr>
          <a:xfrm>
            <a:off x="381000" y="1295400"/>
            <a:ext cx="8305800" cy="5105400"/>
          </a:xfrm>
        </p:spPr>
        <p:txBody>
          <a:bodyPr>
            <a:normAutofit fontScale="92500"/>
          </a:bodyPr>
          <a:lstStyle/>
          <a:p>
            <a:r>
              <a:rPr lang="en-US" dirty="0" smtClean="0"/>
              <a:t>Colons come after a complete sentence (adjective + verb + object)</a:t>
            </a:r>
          </a:p>
          <a:p>
            <a:r>
              <a:rPr lang="en-US" dirty="0" smtClean="0"/>
              <a:t>Colons are used to introduce:  an informal list, explanation or comment</a:t>
            </a:r>
          </a:p>
          <a:p>
            <a:endParaRPr lang="en-US" dirty="0" smtClean="0"/>
          </a:p>
          <a:p>
            <a:pPr marL="344488" lvl="1" indent="0">
              <a:buNone/>
            </a:pPr>
            <a:r>
              <a:rPr lang="en-US" b="1" i="1" dirty="0" smtClean="0">
                <a:solidFill>
                  <a:srgbClr val="FF0000"/>
                </a:solidFill>
              </a:rPr>
              <a:t>The site redesign had a clear goal: to provide a great experience for people viewing it on anything from a </a:t>
            </a:r>
            <a:r>
              <a:rPr lang="en-US" b="1" i="1" dirty="0" err="1" smtClean="0">
                <a:solidFill>
                  <a:srgbClr val="FF0000"/>
                </a:solidFill>
              </a:rPr>
              <a:t>smartphone</a:t>
            </a:r>
            <a:r>
              <a:rPr lang="en-US" b="1" i="1" dirty="0" smtClean="0">
                <a:solidFill>
                  <a:srgbClr val="FF0000"/>
                </a:solidFill>
              </a:rPr>
              <a:t> to an HDTV screen.</a:t>
            </a:r>
          </a:p>
          <a:p>
            <a:pPr marL="344488" lvl="1" indent="0">
              <a:buNone/>
            </a:pPr>
            <a:endParaRPr lang="en-US" b="1" i="1" dirty="0" smtClean="0">
              <a:solidFill>
                <a:srgbClr val="FF0000"/>
              </a:solidFill>
            </a:endParaRPr>
          </a:p>
          <a:p>
            <a:pPr indent="1588">
              <a:buNone/>
            </a:pPr>
            <a:r>
              <a:rPr lang="en-US" sz="2200" b="1" i="1" dirty="0" smtClean="0">
                <a:solidFill>
                  <a:srgbClr val="FF0000"/>
                </a:solidFill>
              </a:rPr>
              <a:t>The results were encouraging: In 20 out of 28 trials the signal was correct.</a:t>
            </a:r>
          </a:p>
          <a:p>
            <a:pPr marL="344488" lvl="1" indent="0">
              <a:buNone/>
            </a:pPr>
            <a:endParaRPr lang="en-US" b="1" i="1" dirty="0" smtClean="0">
              <a:solidFill>
                <a:srgbClr val="FF0000"/>
              </a:solidFill>
            </a:endParaRPr>
          </a:p>
          <a:p>
            <a:pPr marL="344488" lvl="1" indent="0">
              <a:buNone/>
            </a:pPr>
            <a:r>
              <a:rPr lang="en-US" b="1" i="1" dirty="0" smtClean="0">
                <a:solidFill>
                  <a:srgbClr val="FF0000"/>
                </a:solidFill>
              </a:rPr>
              <a:t>I am in the best engineering department: Electrical Engineering.</a:t>
            </a:r>
          </a:p>
          <a:p>
            <a:pPr marL="344488" lvl="1" indent="0">
              <a:buNone/>
            </a:pPr>
            <a:endParaRPr lang="en-US" b="1" i="1" dirty="0" smtClean="0">
              <a:solidFill>
                <a:srgbClr val="FF0000"/>
              </a:solidFill>
            </a:endParaRPr>
          </a:p>
          <a:p>
            <a:pPr indent="1588">
              <a:buNone/>
            </a:pPr>
            <a:r>
              <a:rPr lang="en-US" sz="2000" b="1" i="1" dirty="0" smtClean="0">
                <a:solidFill>
                  <a:srgbClr val="FF0000"/>
                </a:solidFill>
              </a:rPr>
              <a:t>I wrote about the engineering life: giving presentations, writing reports, working with management, and the little daily frustrations of unsolved problems.</a:t>
            </a:r>
          </a:p>
        </p:txBody>
      </p:sp>
      <p:sp>
        <p:nvSpPr>
          <p:cNvPr id="4" name="Slide Number Placeholder 3"/>
          <p:cNvSpPr>
            <a:spLocks noGrp="1"/>
          </p:cNvSpPr>
          <p:nvPr>
            <p:ph type="sldNum" sz="quarter" idx="12"/>
          </p:nvPr>
        </p:nvSpPr>
        <p:spPr/>
        <p:txBody>
          <a:bodyPr/>
          <a:lstStyle/>
          <a:p>
            <a:fld id="{80308AC8-4FF8-4D57-A284-E5F42D9EAC2C}"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Parentheses</a:t>
            </a:r>
            <a:endParaRPr lang="en-US" dirty="0"/>
          </a:p>
        </p:txBody>
      </p:sp>
      <p:sp>
        <p:nvSpPr>
          <p:cNvPr id="3" name="Content Placeholder 2"/>
          <p:cNvSpPr>
            <a:spLocks noGrp="1"/>
          </p:cNvSpPr>
          <p:nvPr>
            <p:ph idx="1"/>
          </p:nvPr>
        </p:nvSpPr>
        <p:spPr/>
        <p:txBody>
          <a:bodyPr>
            <a:normAutofit fontScale="92500" lnSpcReduction="10000"/>
          </a:bodyPr>
          <a:lstStyle/>
          <a:p>
            <a:r>
              <a:rPr lang="en-US" sz="2600" dirty="0" smtClean="0"/>
              <a:t>Used to insert extra explanation or a short idea</a:t>
            </a:r>
          </a:p>
          <a:p>
            <a:r>
              <a:rPr lang="en-US" sz="2600" dirty="0" smtClean="0"/>
              <a:t>Sentence is grammatically correct without it</a:t>
            </a:r>
          </a:p>
          <a:p>
            <a:r>
              <a:rPr lang="en-US" sz="2600" dirty="0" smtClean="0"/>
              <a:t>Parentheses may contain </a:t>
            </a:r>
            <a:r>
              <a:rPr lang="en-US" sz="2600" i="1" dirty="0" smtClean="0"/>
              <a:t>words</a:t>
            </a:r>
            <a:r>
              <a:rPr lang="en-US" sz="2600" dirty="0" smtClean="0"/>
              <a:t>, </a:t>
            </a:r>
            <a:r>
              <a:rPr lang="en-US" sz="2600" i="1" dirty="0" smtClean="0"/>
              <a:t>phrases</a:t>
            </a:r>
            <a:r>
              <a:rPr lang="en-US" sz="2600" dirty="0" smtClean="0"/>
              <a:t> or </a:t>
            </a:r>
            <a:r>
              <a:rPr lang="en-US" sz="2600" i="1" dirty="0" smtClean="0"/>
              <a:t>sentences</a:t>
            </a:r>
            <a:r>
              <a:rPr lang="en-US" sz="2600" dirty="0" smtClean="0"/>
              <a:t> to clarify the meaning</a:t>
            </a:r>
          </a:p>
          <a:p>
            <a:endParaRPr lang="en-US" dirty="0" smtClean="0"/>
          </a:p>
          <a:p>
            <a:pPr marL="344488" lvl="1" indent="0">
              <a:buNone/>
            </a:pPr>
            <a:r>
              <a:rPr lang="en-US" b="1" dirty="0" smtClean="0">
                <a:solidFill>
                  <a:srgbClr val="FF0000"/>
                </a:solidFill>
              </a:rPr>
              <a:t>The first challenge was how to drive the vibration motors I had purchased on eBay (US $13.85 for a set of 10, including shipping).</a:t>
            </a:r>
          </a:p>
          <a:p>
            <a:pPr marL="344488" lvl="1" indent="0">
              <a:buNone/>
            </a:pPr>
            <a:endParaRPr lang="en-US" b="1" dirty="0" smtClean="0">
              <a:solidFill>
                <a:srgbClr val="FF0000"/>
              </a:solidFill>
            </a:endParaRPr>
          </a:p>
          <a:p>
            <a:pPr marL="344488" lvl="1" indent="0">
              <a:buNone/>
            </a:pPr>
            <a:r>
              <a:rPr lang="en-US" b="1" i="1" dirty="0" smtClean="0">
                <a:solidFill>
                  <a:srgbClr val="FF0000"/>
                </a:solidFill>
              </a:rPr>
              <a:t>Quantum dots have many interesting properties. The most important thing about them is that they can absorb light of short (blue) wavelengths and then emit it as light of longer (red and green) wavelengths.</a:t>
            </a:r>
          </a:p>
          <a:p>
            <a:pPr marL="344488" lvl="1" indent="0">
              <a:buNone/>
            </a:pPr>
            <a:endParaRPr lang="en-US" b="1" i="1" dirty="0" smtClean="0">
              <a:solidFill>
                <a:srgbClr val="FF0000"/>
              </a:solidFill>
            </a:endParaRPr>
          </a:p>
          <a:p>
            <a:pPr indent="1588">
              <a:buNone/>
            </a:pPr>
            <a:r>
              <a:rPr lang="en-US" sz="2200" b="1" i="1" dirty="0" smtClean="0">
                <a:solidFill>
                  <a:srgbClr val="FF0000"/>
                </a:solidFill>
              </a:rPr>
              <a:t>The vast majority of solar cells today start as quartz, the most common form of silica (silicon dioxide).</a:t>
            </a:r>
            <a:endParaRPr lang="en-US" sz="2200" b="1" i="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Dashes</a:t>
            </a:r>
            <a:endParaRPr lang="en-US" dirty="0"/>
          </a:p>
        </p:txBody>
      </p:sp>
      <p:sp>
        <p:nvSpPr>
          <p:cNvPr id="3" name="Content Placeholder 2"/>
          <p:cNvSpPr>
            <a:spLocks noGrp="1"/>
          </p:cNvSpPr>
          <p:nvPr>
            <p:ph idx="1"/>
          </p:nvPr>
        </p:nvSpPr>
        <p:spPr/>
        <p:txBody>
          <a:bodyPr/>
          <a:lstStyle/>
          <a:p>
            <a:r>
              <a:rPr lang="en-US" dirty="0" smtClean="0"/>
              <a:t>Use Dash to insert an abrupt definition or description in the middle of sentences</a:t>
            </a:r>
          </a:p>
          <a:p>
            <a:r>
              <a:rPr lang="en-US" dirty="0" smtClean="0"/>
              <a:t>Information is more important than using </a:t>
            </a:r>
            <a:r>
              <a:rPr lang="en-US" dirty="0" err="1" smtClean="0"/>
              <a:t>parentethses</a:t>
            </a:r>
            <a:endParaRPr lang="en-US" dirty="0" smtClean="0"/>
          </a:p>
          <a:p>
            <a:endParaRPr lang="en-US" dirty="0" smtClean="0"/>
          </a:p>
          <a:p>
            <a:pPr indent="1588">
              <a:buNone/>
            </a:pPr>
            <a:r>
              <a:rPr lang="en-US" sz="2000" b="1" i="1" dirty="0" smtClean="0">
                <a:solidFill>
                  <a:srgbClr val="000099"/>
                </a:solidFill>
              </a:rPr>
              <a:t>Emphasis:</a:t>
            </a:r>
            <a:r>
              <a:rPr lang="en-US" sz="2000" b="1" i="1" dirty="0" smtClean="0">
                <a:solidFill>
                  <a:srgbClr val="FF0000"/>
                </a:solidFill>
              </a:rPr>
              <a:t> A STRIKING IMAGE can provoke wonder—you wonder whether it was simply created in a computer</a:t>
            </a:r>
          </a:p>
          <a:p>
            <a:pPr indent="1588">
              <a:buNone/>
            </a:pPr>
            <a:r>
              <a:rPr lang="en-US" sz="2000" b="1" i="1" dirty="0" smtClean="0">
                <a:solidFill>
                  <a:srgbClr val="000099"/>
                </a:solidFill>
              </a:rPr>
              <a:t>Description:</a:t>
            </a:r>
            <a:r>
              <a:rPr lang="en-US" sz="2000" b="1" i="1" dirty="0" smtClean="0">
                <a:solidFill>
                  <a:srgbClr val="FF0000"/>
                </a:solidFill>
              </a:rPr>
              <a:t> The only transmissions your car picks up are the ones adjacent to it—the ones it needs to know about most for safety.</a:t>
            </a:r>
          </a:p>
          <a:p>
            <a:pPr indent="1588">
              <a:buNone/>
            </a:pPr>
            <a:r>
              <a:rPr lang="en-US" sz="2000" b="1" i="1" dirty="0" smtClean="0">
                <a:solidFill>
                  <a:srgbClr val="000099"/>
                </a:solidFill>
              </a:rPr>
              <a:t>Emphasis:</a:t>
            </a:r>
            <a:r>
              <a:rPr lang="en-US" sz="2000" b="1" i="1" dirty="0" smtClean="0">
                <a:solidFill>
                  <a:srgbClr val="FF0000"/>
                </a:solidFill>
              </a:rPr>
              <a:t> The plant will be able to produce at most 100 kilowatts of power—enough, when operating continuously, to supply electricity to about 80 average American homes.</a:t>
            </a:r>
          </a:p>
          <a:p>
            <a:pPr indent="1588">
              <a:buNone/>
            </a:pPr>
            <a:r>
              <a:rPr lang="en-US" sz="2000" b="1" i="1" dirty="0" smtClean="0">
                <a:solidFill>
                  <a:srgbClr val="000099"/>
                </a:solidFill>
              </a:rPr>
              <a:t>Insertion: </a:t>
            </a:r>
            <a:r>
              <a:rPr lang="en-US" sz="2000" b="1" i="1" dirty="0" smtClean="0">
                <a:solidFill>
                  <a:srgbClr val="FF0000"/>
                </a:solidFill>
              </a:rPr>
              <a:t>This course—whether you enjoy it or not— helps you to write better technical documents</a:t>
            </a:r>
            <a:endParaRPr lang="en-US" sz="2000" b="1" i="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Hyphens</a:t>
            </a:r>
            <a:endParaRPr lang="en-US" dirty="0"/>
          </a:p>
        </p:txBody>
      </p:sp>
      <p:sp>
        <p:nvSpPr>
          <p:cNvPr id="3" name="Content Placeholder 2"/>
          <p:cNvSpPr>
            <a:spLocks noGrp="1"/>
          </p:cNvSpPr>
          <p:nvPr>
            <p:ph idx="1"/>
          </p:nvPr>
        </p:nvSpPr>
        <p:spPr/>
        <p:txBody>
          <a:bodyPr/>
          <a:lstStyle/>
          <a:p>
            <a:r>
              <a:rPr lang="en-US" dirty="0" smtClean="0"/>
              <a:t>Hyphen are very common in engineering</a:t>
            </a:r>
          </a:p>
          <a:p>
            <a:r>
              <a:rPr lang="en-US" dirty="0" smtClean="0"/>
              <a:t>Hyphen is not the same as Dash–it is shorter.</a:t>
            </a:r>
          </a:p>
          <a:p>
            <a:r>
              <a:rPr lang="en-US" dirty="0" smtClean="0"/>
              <a:t>Used to avoid ambiguity in meanings</a:t>
            </a:r>
          </a:p>
          <a:p>
            <a:pPr lvl="1"/>
            <a:r>
              <a:rPr lang="en-US" b="1" i="1" dirty="0" smtClean="0">
                <a:solidFill>
                  <a:srgbClr val="FF0000"/>
                </a:solidFill>
              </a:rPr>
              <a:t>This the first man-made rain</a:t>
            </a:r>
          </a:p>
          <a:p>
            <a:pPr lvl="1"/>
            <a:r>
              <a:rPr lang="en-US" b="1" i="1" dirty="0" smtClean="0">
                <a:solidFill>
                  <a:srgbClr val="FF0000"/>
                </a:solidFill>
              </a:rPr>
              <a:t>The four-hour meeting left us very tired</a:t>
            </a:r>
          </a:p>
          <a:p>
            <a:pPr lvl="1"/>
            <a:r>
              <a:rPr lang="en-US" b="1" i="1" dirty="0" smtClean="0">
                <a:solidFill>
                  <a:srgbClr val="FF0000"/>
                </a:solidFill>
              </a:rPr>
              <a:t>This is the first large-scale plant</a:t>
            </a:r>
          </a:p>
          <a:p>
            <a:pPr lvl="1"/>
            <a:r>
              <a:rPr lang="en-US" b="1" i="1" dirty="0" smtClean="0">
                <a:solidFill>
                  <a:srgbClr val="FF0000"/>
                </a:solidFill>
              </a:rPr>
              <a:t>They Build a pair of computer-controlled gloves to stimulate muscles.</a:t>
            </a:r>
          </a:p>
          <a:p>
            <a:pPr lvl="1"/>
            <a:r>
              <a:rPr lang="en-US" b="1" i="1" dirty="0" smtClean="0">
                <a:solidFill>
                  <a:srgbClr val="FF0000"/>
                </a:solidFill>
              </a:rPr>
              <a:t>This is the first car-to-car communications system.</a:t>
            </a:r>
          </a:p>
          <a:p>
            <a:pPr lvl="1"/>
            <a:r>
              <a:rPr lang="en-US" b="1" i="1" dirty="0" smtClean="0">
                <a:solidFill>
                  <a:srgbClr val="FF0000"/>
                </a:solidFill>
              </a:rPr>
              <a:t>We have a daily stand-up meeting</a:t>
            </a:r>
          </a:p>
          <a:p>
            <a:pPr lvl="1"/>
            <a:r>
              <a:rPr lang="en-US" b="1" i="1" dirty="0" smtClean="0">
                <a:solidFill>
                  <a:srgbClr val="FF0000"/>
                </a:solidFill>
              </a:rPr>
              <a:t>We used a 16-key keypad</a:t>
            </a:r>
          </a:p>
          <a:p>
            <a:pPr lvl="1"/>
            <a:r>
              <a:rPr lang="en-US" b="1" i="1" dirty="0" smtClean="0">
                <a:solidFill>
                  <a:srgbClr val="FF0000"/>
                </a:solidFill>
              </a:rPr>
              <a:t>Toyota-made cars are very reliable</a:t>
            </a:r>
            <a:endParaRPr lang="en-US" b="1" i="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Quotation Marks</a:t>
            </a: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r>
              <a:rPr lang="en-US" dirty="0" smtClean="0"/>
              <a:t>Used to quote words said by some one or titles of something</a:t>
            </a:r>
          </a:p>
          <a:p>
            <a:r>
              <a:rPr lang="en-US" dirty="0" smtClean="0"/>
              <a:t>Comma, period or question mark is put at the end inside the quotation marks</a:t>
            </a:r>
          </a:p>
          <a:p>
            <a:endParaRPr lang="en-US" dirty="0" smtClean="0"/>
          </a:p>
          <a:p>
            <a:r>
              <a:rPr lang="en-US" b="1" i="1" dirty="0" smtClean="0">
                <a:solidFill>
                  <a:srgbClr val="C00000"/>
                </a:solidFill>
              </a:rPr>
              <a:t>Look at the opening illustration for the article “Fear of Frying,” in this issue of the magazine.</a:t>
            </a:r>
          </a:p>
          <a:p>
            <a:r>
              <a:rPr lang="en-US" b="1" i="1" dirty="0" smtClean="0">
                <a:solidFill>
                  <a:srgbClr val="C00000"/>
                </a:solidFill>
              </a:rPr>
              <a:t>World War I , which began 100 years ago, became known in certain circles as an “inventor’s war.”</a:t>
            </a:r>
          </a:p>
          <a:p>
            <a:r>
              <a:rPr lang="en-US" b="1" i="1" dirty="0" smtClean="0">
                <a:solidFill>
                  <a:srgbClr val="C00000"/>
                </a:solidFill>
              </a:rPr>
              <a:t>Ahmed asked me “are you happy?” . I answered yes.</a:t>
            </a:r>
          </a:p>
          <a:p>
            <a:r>
              <a:rPr lang="en-US" b="1" i="1" dirty="0" smtClean="0">
                <a:solidFill>
                  <a:srgbClr val="C00000"/>
                </a:solidFill>
              </a:rPr>
              <a:t>“It was important to get the lighting right,” he says.</a:t>
            </a:r>
          </a:p>
          <a:p>
            <a:r>
              <a:rPr lang="en-US" b="1" i="1" dirty="0" smtClean="0">
                <a:solidFill>
                  <a:srgbClr val="C00000"/>
                </a:solidFill>
              </a:rPr>
              <a:t>“We envision car lights transmitting messages that your eyes can’t see,” says Richard Roberts, a research scientist at Intel.</a:t>
            </a:r>
          </a:p>
          <a:p>
            <a:r>
              <a:rPr lang="en-US" b="1" i="1" dirty="0" smtClean="0">
                <a:solidFill>
                  <a:srgbClr val="C00000"/>
                </a:solidFill>
              </a:rPr>
              <a:t>“Radio-frequency communication is usually </a:t>
            </a:r>
            <a:r>
              <a:rPr lang="en-US" b="1" i="1" dirty="0" err="1" smtClean="0">
                <a:solidFill>
                  <a:srgbClr val="C00000"/>
                </a:solidFill>
              </a:rPr>
              <a:t>omnidirectional</a:t>
            </a:r>
            <a:r>
              <a:rPr lang="en-US" b="1" i="1" dirty="0" smtClean="0">
                <a:solidFill>
                  <a:srgbClr val="C00000"/>
                </a:solidFill>
              </a:rPr>
              <a:t>,” says Tsai, “and it covers a lot more than you need.”</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Sentence Errors</a:t>
            </a:r>
            <a:endParaRPr lang="en-US" dirty="0"/>
          </a:p>
        </p:txBody>
      </p:sp>
      <p:sp>
        <p:nvSpPr>
          <p:cNvPr id="3" name="Content Placeholder 2"/>
          <p:cNvSpPr>
            <a:spLocks noGrp="1"/>
          </p:cNvSpPr>
          <p:nvPr>
            <p:ph idx="1"/>
          </p:nvPr>
        </p:nvSpPr>
        <p:spPr/>
        <p:txBody>
          <a:bodyPr/>
          <a:lstStyle/>
          <a:p>
            <a:r>
              <a:rPr lang="en-US" dirty="0" smtClean="0"/>
              <a:t>There are several common errors that we need to make sure they are corrected:</a:t>
            </a:r>
          </a:p>
          <a:p>
            <a:pPr lvl="1"/>
            <a:r>
              <a:rPr lang="en-US" dirty="0" smtClean="0"/>
              <a:t>Making subject and verbs agree</a:t>
            </a:r>
          </a:p>
          <a:p>
            <a:pPr lvl="1"/>
            <a:r>
              <a:rPr lang="en-US" dirty="0" smtClean="0"/>
              <a:t>Modifier problems</a:t>
            </a:r>
          </a:p>
          <a:p>
            <a:pPr lvl="1"/>
            <a:r>
              <a:rPr lang="en-US" dirty="0" smtClean="0"/>
              <a:t>Unclear pronouns</a:t>
            </a:r>
          </a:p>
          <a:p>
            <a:pPr lvl="1"/>
            <a:r>
              <a:rPr lang="en-US" dirty="0" smtClean="0"/>
              <a:t>Parallelism</a:t>
            </a:r>
          </a:p>
          <a:p>
            <a:pPr lvl="1"/>
            <a:r>
              <a:rPr lang="en-US" dirty="0" smtClean="0"/>
              <a:t>Fragments</a:t>
            </a:r>
          </a:p>
          <a:p>
            <a:pPr lvl="1"/>
            <a:r>
              <a:rPr lang="en-US" dirty="0" smtClean="0"/>
              <a:t>Male/female language</a:t>
            </a:r>
          </a:p>
          <a:p>
            <a:pPr lvl="1"/>
            <a:r>
              <a:rPr lang="en-US" dirty="0" smtClean="0"/>
              <a:t>Sentence length</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4400" dirty="0" smtClean="0">
                <a:latin typeface="+mj-lt"/>
              </a:rPr>
              <a:t>Making subject and verbs agree</a:t>
            </a:r>
            <a:endParaRPr lang="en-US" sz="4400" dirty="0">
              <a:latin typeface="+mj-lt"/>
            </a:endParaRPr>
          </a:p>
        </p:txBody>
      </p:sp>
      <p:sp>
        <p:nvSpPr>
          <p:cNvPr id="3" name="Content Placeholder 2"/>
          <p:cNvSpPr>
            <a:spLocks noGrp="1"/>
          </p:cNvSpPr>
          <p:nvPr>
            <p:ph idx="1"/>
          </p:nvPr>
        </p:nvSpPr>
        <p:spPr/>
        <p:txBody>
          <a:bodyPr/>
          <a:lstStyle/>
          <a:p>
            <a:r>
              <a:rPr lang="en-US" dirty="0" smtClean="0"/>
              <a:t>Make sure to add or remove the “s” correctly</a:t>
            </a:r>
          </a:p>
          <a:p>
            <a:r>
              <a:rPr lang="en-US" b="1" i="1" dirty="0" smtClean="0">
                <a:solidFill>
                  <a:srgbClr val="C00000"/>
                </a:solidFill>
              </a:rPr>
              <a:t>The machines </a:t>
            </a:r>
            <a:r>
              <a:rPr lang="en-US" b="1" i="1" strike="sngStrike" dirty="0" smtClean="0">
                <a:solidFill>
                  <a:srgbClr val="C00000"/>
                </a:solidFill>
              </a:rPr>
              <a:t>is</a:t>
            </a:r>
            <a:r>
              <a:rPr lang="en-US" b="1" i="1" dirty="0" smtClean="0">
                <a:solidFill>
                  <a:srgbClr val="C00000"/>
                </a:solidFill>
              </a:rPr>
              <a:t> are broken</a:t>
            </a:r>
          </a:p>
          <a:p>
            <a:r>
              <a:rPr lang="en-US" b="1" i="1" dirty="0" smtClean="0">
                <a:solidFill>
                  <a:srgbClr val="C00000"/>
                </a:solidFill>
              </a:rPr>
              <a:t>This </a:t>
            </a:r>
            <a:r>
              <a:rPr lang="en-US" b="1" i="1" u="sng" dirty="0" smtClean="0">
                <a:solidFill>
                  <a:srgbClr val="C00000"/>
                </a:solidFill>
              </a:rPr>
              <a:t>combination</a:t>
            </a:r>
            <a:r>
              <a:rPr lang="en-US" b="1" i="1" dirty="0" smtClean="0">
                <a:solidFill>
                  <a:srgbClr val="C00000"/>
                </a:solidFill>
              </a:rPr>
              <a:t> of electrical components </a:t>
            </a:r>
            <a:r>
              <a:rPr lang="en-US" b="1" i="1" strike="sngStrike" dirty="0" smtClean="0">
                <a:solidFill>
                  <a:srgbClr val="C00000"/>
                </a:solidFill>
              </a:rPr>
              <a:t>constitute</a:t>
            </a:r>
            <a:r>
              <a:rPr lang="en-US" b="1" i="1" dirty="0" smtClean="0">
                <a:solidFill>
                  <a:srgbClr val="C00000"/>
                </a:solidFill>
              </a:rPr>
              <a:t> constitutes a single-pole RC filter.</a:t>
            </a:r>
          </a:p>
          <a:p>
            <a:r>
              <a:rPr lang="en-US" b="1" i="1" dirty="0" smtClean="0">
                <a:solidFill>
                  <a:srgbClr val="C00000"/>
                </a:solidFill>
              </a:rPr>
              <a:t>Only </a:t>
            </a:r>
            <a:r>
              <a:rPr lang="en-US" b="1" i="1" u="sng" dirty="0" smtClean="0">
                <a:solidFill>
                  <a:srgbClr val="C00000"/>
                </a:solidFill>
              </a:rPr>
              <a:t>one</a:t>
            </a:r>
            <a:r>
              <a:rPr lang="en-US" b="1" i="1" dirty="0" smtClean="0">
                <a:solidFill>
                  <a:srgbClr val="C00000"/>
                </a:solidFill>
              </a:rPr>
              <a:t> of the 10 buildings </a:t>
            </a:r>
            <a:r>
              <a:rPr lang="en-US" b="1" i="1" strike="sngStrike" dirty="0" smtClean="0">
                <a:solidFill>
                  <a:srgbClr val="C00000"/>
                </a:solidFill>
              </a:rPr>
              <a:t>are</a:t>
            </a:r>
            <a:r>
              <a:rPr lang="en-US" b="1" i="1" dirty="0" smtClean="0">
                <a:solidFill>
                  <a:srgbClr val="C00000"/>
                </a:solidFill>
              </a:rPr>
              <a:t> is safe.</a:t>
            </a:r>
          </a:p>
          <a:p>
            <a:r>
              <a:rPr lang="en-US" b="1" i="1" u="sng" dirty="0" smtClean="0">
                <a:solidFill>
                  <a:srgbClr val="C00000"/>
                </a:solidFill>
              </a:rPr>
              <a:t>Twelve kilograms of cement </a:t>
            </a:r>
            <a:r>
              <a:rPr lang="en-US" b="1" i="1" strike="sngStrike" dirty="0" smtClean="0">
                <a:solidFill>
                  <a:srgbClr val="C00000"/>
                </a:solidFill>
              </a:rPr>
              <a:t>were</a:t>
            </a:r>
            <a:r>
              <a:rPr lang="en-US" b="1" i="1" dirty="0" smtClean="0">
                <a:solidFill>
                  <a:srgbClr val="C00000"/>
                </a:solidFill>
              </a:rPr>
              <a:t> was added.</a:t>
            </a:r>
          </a:p>
          <a:p>
            <a:r>
              <a:rPr lang="en-US" b="1" i="1" dirty="0" smtClean="0">
                <a:solidFill>
                  <a:srgbClr val="C00000"/>
                </a:solidFill>
              </a:rPr>
              <a:t>Twelve </a:t>
            </a:r>
            <a:r>
              <a:rPr lang="en-US" b="1" i="1" u="sng" dirty="0" smtClean="0">
                <a:solidFill>
                  <a:srgbClr val="C00000"/>
                </a:solidFill>
              </a:rPr>
              <a:t>transistors</a:t>
            </a:r>
            <a:r>
              <a:rPr lang="en-US" b="1" i="1" dirty="0" smtClean="0">
                <a:solidFill>
                  <a:srgbClr val="C00000"/>
                </a:solidFill>
              </a:rPr>
              <a:t> </a:t>
            </a:r>
            <a:r>
              <a:rPr lang="en-US" b="1" i="1" strike="sngStrike" dirty="0" smtClean="0">
                <a:solidFill>
                  <a:srgbClr val="C00000"/>
                </a:solidFill>
              </a:rPr>
              <a:t>was</a:t>
            </a:r>
            <a:r>
              <a:rPr lang="en-US" b="1" i="1" dirty="0" smtClean="0">
                <a:solidFill>
                  <a:srgbClr val="C00000"/>
                </a:solidFill>
              </a:rPr>
              <a:t> were added to circuit.</a:t>
            </a:r>
          </a:p>
          <a:p>
            <a:r>
              <a:rPr lang="en-US" b="1" i="1" dirty="0" smtClean="0">
                <a:solidFill>
                  <a:srgbClr val="C00000"/>
                </a:solidFill>
              </a:rPr>
              <a:t>Three-phase circuit </a:t>
            </a:r>
            <a:r>
              <a:rPr lang="en-US" b="1" i="1" strike="sngStrike" dirty="0" smtClean="0">
                <a:solidFill>
                  <a:srgbClr val="C00000"/>
                </a:solidFill>
              </a:rPr>
              <a:t>were</a:t>
            </a:r>
            <a:r>
              <a:rPr lang="en-US" b="1" i="1" dirty="0" smtClean="0">
                <a:solidFill>
                  <a:srgbClr val="C00000"/>
                </a:solidFill>
              </a:rPr>
              <a:t> was used.</a:t>
            </a:r>
          </a:p>
          <a:p>
            <a:r>
              <a:rPr lang="en-US" b="1" i="1" dirty="0" smtClean="0">
                <a:solidFill>
                  <a:srgbClr val="C00000"/>
                </a:solidFill>
              </a:rPr>
              <a:t>Either Mohamed, Aly or Sameh </a:t>
            </a:r>
            <a:r>
              <a:rPr lang="en-US" b="1" i="1" strike="sngStrike" dirty="0" smtClean="0">
                <a:solidFill>
                  <a:srgbClr val="C00000"/>
                </a:solidFill>
              </a:rPr>
              <a:t>are</a:t>
            </a:r>
            <a:r>
              <a:rPr lang="en-US" b="1" i="1" dirty="0" smtClean="0">
                <a:solidFill>
                  <a:srgbClr val="C00000"/>
                </a:solidFill>
              </a:rPr>
              <a:t> is able to do the job.</a:t>
            </a:r>
          </a:p>
          <a:p>
            <a:r>
              <a:rPr lang="en-US" b="1" i="1" dirty="0" smtClean="0">
                <a:solidFill>
                  <a:srgbClr val="000099"/>
                </a:solidFill>
              </a:rPr>
              <a:t>Follow last subject:</a:t>
            </a:r>
            <a:r>
              <a:rPr lang="en-US" b="1" i="1" dirty="0" smtClean="0">
                <a:solidFill>
                  <a:srgbClr val="C00000"/>
                </a:solidFill>
              </a:rPr>
              <a:t> Either the </a:t>
            </a:r>
            <a:r>
              <a:rPr lang="en-US" b="1" i="1" u="sng" dirty="0" smtClean="0">
                <a:solidFill>
                  <a:srgbClr val="C00000"/>
                </a:solidFill>
              </a:rPr>
              <a:t>old procedures </a:t>
            </a:r>
            <a:r>
              <a:rPr lang="en-US" b="1" i="1" dirty="0" smtClean="0">
                <a:solidFill>
                  <a:srgbClr val="C00000"/>
                </a:solidFill>
              </a:rPr>
              <a:t>or the </a:t>
            </a:r>
            <a:r>
              <a:rPr lang="en-US" b="1" i="1" u="sng" dirty="0" smtClean="0">
                <a:solidFill>
                  <a:srgbClr val="C00000"/>
                </a:solidFill>
              </a:rPr>
              <a:t>new manual </a:t>
            </a:r>
            <a:r>
              <a:rPr lang="en-US" b="1" i="1" strike="sngStrike" dirty="0" smtClean="0">
                <a:solidFill>
                  <a:srgbClr val="C00000"/>
                </a:solidFill>
              </a:rPr>
              <a:t>are</a:t>
            </a:r>
            <a:r>
              <a:rPr lang="en-US" b="1" i="1" dirty="0" smtClean="0">
                <a:solidFill>
                  <a:srgbClr val="C00000"/>
                </a:solidFill>
              </a:rPr>
              <a:t> is acceptable.</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Modifier Problem</a:t>
            </a:r>
            <a:endParaRPr lang="en-US" dirty="0"/>
          </a:p>
        </p:txBody>
      </p:sp>
      <p:sp>
        <p:nvSpPr>
          <p:cNvPr id="3" name="Content Placeholder 2"/>
          <p:cNvSpPr>
            <a:spLocks noGrp="1"/>
          </p:cNvSpPr>
          <p:nvPr>
            <p:ph idx="1"/>
          </p:nvPr>
        </p:nvSpPr>
        <p:spPr>
          <a:xfrm>
            <a:off x="457200" y="1295400"/>
            <a:ext cx="8229600" cy="5181600"/>
          </a:xfrm>
        </p:spPr>
        <p:txBody>
          <a:bodyPr>
            <a:normAutofit fontScale="92500"/>
          </a:bodyPr>
          <a:lstStyle/>
          <a:p>
            <a:r>
              <a:rPr lang="en-US" dirty="0" smtClean="0"/>
              <a:t>A modifier is a word or group of words whose function is to add meaning to other ideas in a sentence.</a:t>
            </a:r>
          </a:p>
          <a:p>
            <a:r>
              <a:rPr lang="en-US" dirty="0" smtClean="0"/>
              <a:t>Misplaced modifiers produce sentences that don’t make sense or that make sense in the wrong way.</a:t>
            </a:r>
          </a:p>
          <a:p>
            <a:endParaRPr lang="en-US" dirty="0" smtClean="0"/>
          </a:p>
          <a:p>
            <a:r>
              <a:rPr lang="en-US" b="1" i="1" dirty="0" smtClean="0">
                <a:solidFill>
                  <a:srgbClr val="000099"/>
                </a:solidFill>
              </a:rPr>
              <a:t>Unclear (the car does not jump on the seat): </a:t>
            </a:r>
            <a:r>
              <a:rPr lang="en-US" b="1" i="1" dirty="0" smtClean="0">
                <a:solidFill>
                  <a:srgbClr val="C00000"/>
                </a:solidFill>
              </a:rPr>
              <a:t>Jumping quickly on the seat, the car ran very fast.</a:t>
            </a:r>
          </a:p>
          <a:p>
            <a:r>
              <a:rPr lang="en-US" b="1" i="1" dirty="0" smtClean="0">
                <a:solidFill>
                  <a:srgbClr val="000099"/>
                </a:solidFill>
              </a:rPr>
              <a:t>Clarified: </a:t>
            </a:r>
            <a:r>
              <a:rPr lang="en-US" b="1" i="1" dirty="0" smtClean="0">
                <a:solidFill>
                  <a:srgbClr val="C00000"/>
                </a:solidFill>
              </a:rPr>
              <a:t>Jumping quickly on the car seat, the man drove very fast.</a:t>
            </a:r>
          </a:p>
          <a:p>
            <a:endParaRPr lang="en-US" b="1" i="1" dirty="0" smtClean="0">
              <a:solidFill>
                <a:srgbClr val="C00000"/>
              </a:solidFill>
            </a:endParaRPr>
          </a:p>
          <a:p>
            <a:r>
              <a:rPr lang="en-US" b="1" i="1" dirty="0" smtClean="0">
                <a:solidFill>
                  <a:srgbClr val="000099"/>
                </a:solidFill>
              </a:rPr>
              <a:t>Unclear (what is “it” ?): </a:t>
            </a:r>
            <a:r>
              <a:rPr lang="en-US" b="1" i="1" dirty="0" smtClean="0">
                <a:solidFill>
                  <a:srgbClr val="C00000"/>
                </a:solidFill>
              </a:rPr>
              <a:t>After testing the mechanism, the theory behind </a:t>
            </a:r>
            <a:r>
              <a:rPr lang="en-US" b="1" i="1" u="sng" dirty="0" smtClean="0">
                <a:solidFill>
                  <a:srgbClr val="C00000"/>
                </a:solidFill>
              </a:rPr>
              <a:t>it</a:t>
            </a:r>
            <a:r>
              <a:rPr lang="en-US" b="1" i="1" dirty="0" smtClean="0">
                <a:solidFill>
                  <a:srgbClr val="C00000"/>
                </a:solidFill>
              </a:rPr>
              <a:t> was easily</a:t>
            </a:r>
            <a:r>
              <a:rPr lang="en-US" sz="2200" b="1" i="1" dirty="0" smtClean="0">
                <a:solidFill>
                  <a:srgbClr val="C00000"/>
                </a:solidFill>
              </a:rPr>
              <a:t> </a:t>
            </a:r>
            <a:r>
              <a:rPr lang="en-US" b="1" i="1" dirty="0" smtClean="0">
                <a:solidFill>
                  <a:srgbClr val="C00000"/>
                </a:solidFill>
              </a:rPr>
              <a:t>understood.</a:t>
            </a:r>
          </a:p>
          <a:p>
            <a:r>
              <a:rPr lang="en-US" b="1" i="1" dirty="0" smtClean="0">
                <a:solidFill>
                  <a:srgbClr val="000099"/>
                </a:solidFill>
              </a:rPr>
              <a:t>Clarified:</a:t>
            </a:r>
            <a:r>
              <a:rPr lang="en-US" b="1" i="1" dirty="0" smtClean="0">
                <a:solidFill>
                  <a:srgbClr val="C00000"/>
                </a:solidFill>
              </a:rPr>
              <a:t> After testing the mechanism, we easily understood the theory.</a:t>
            </a:r>
          </a:p>
          <a:p>
            <a:endParaRPr lang="en-US" b="1" i="1" dirty="0" smtClean="0">
              <a:solidFill>
                <a:srgbClr val="C00000"/>
              </a:solidFill>
            </a:endParaRP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Chapter 2</a:t>
            </a:r>
            <a:endParaRPr lang="en-US" b="1" dirty="0">
              <a:solidFill>
                <a:srgbClr val="FF0000"/>
              </a:solidFill>
            </a:endParaRPr>
          </a:p>
        </p:txBody>
      </p:sp>
      <p:sp>
        <p:nvSpPr>
          <p:cNvPr id="3" name="Content Placeholder 2"/>
          <p:cNvSpPr>
            <a:spLocks noGrp="1"/>
          </p:cNvSpPr>
          <p:nvPr>
            <p:ph idx="1"/>
          </p:nvPr>
        </p:nvSpPr>
        <p:spPr/>
        <p:txBody>
          <a:bodyPr>
            <a:normAutofit/>
          </a:bodyPr>
          <a:lstStyle/>
          <a:p>
            <a:pPr algn="ctr">
              <a:buNone/>
            </a:pPr>
            <a:endParaRPr lang="en-US" sz="4800" dirty="0" smtClean="0"/>
          </a:p>
          <a:p>
            <a:pPr algn="ctr">
              <a:buNone/>
            </a:pPr>
            <a:endParaRPr lang="en-US" sz="4800" dirty="0" smtClean="0"/>
          </a:p>
          <a:p>
            <a:pPr algn="ctr">
              <a:buNone/>
            </a:pPr>
            <a:r>
              <a:rPr lang="en-US" sz="4800" b="1" dirty="0" smtClean="0">
                <a:solidFill>
                  <a:srgbClr val="FF0000"/>
                </a:solidFill>
              </a:rPr>
              <a:t>Eliminating Sporadic Noise in Engineering Writing</a:t>
            </a:r>
            <a:endParaRPr lang="en-US" sz="4800" b="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Modifier Problem,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Modifies is too far:</a:t>
            </a:r>
          </a:p>
          <a:p>
            <a:endParaRPr lang="en-US" dirty="0" smtClean="0"/>
          </a:p>
          <a:p>
            <a:r>
              <a:rPr lang="en-US" b="1" i="1" dirty="0" smtClean="0">
                <a:solidFill>
                  <a:srgbClr val="000099"/>
                </a:solidFill>
              </a:rPr>
              <a:t>Unclear (you can’t go by fax): </a:t>
            </a:r>
            <a:r>
              <a:rPr lang="en-US" b="1" i="1" dirty="0" smtClean="0">
                <a:solidFill>
                  <a:srgbClr val="C00000"/>
                </a:solidFill>
              </a:rPr>
              <a:t>I was ordered to get there as soon as possible by fax.</a:t>
            </a:r>
          </a:p>
          <a:p>
            <a:r>
              <a:rPr lang="en-US" b="1" i="1" dirty="0" smtClean="0">
                <a:solidFill>
                  <a:srgbClr val="000099"/>
                </a:solidFill>
              </a:rPr>
              <a:t>Clarified:</a:t>
            </a:r>
            <a:r>
              <a:rPr lang="en-US" b="1" i="1" dirty="0" smtClean="0">
                <a:solidFill>
                  <a:srgbClr val="C00000"/>
                </a:solidFill>
              </a:rPr>
              <a:t> I was ordered by fax to get there as soon as possible.</a:t>
            </a:r>
          </a:p>
          <a:p>
            <a:endParaRPr lang="en-US" b="1" i="1" dirty="0" smtClean="0">
              <a:solidFill>
                <a:srgbClr val="C00000"/>
              </a:solidFill>
            </a:endParaRPr>
          </a:p>
          <a:p>
            <a:r>
              <a:rPr lang="en-US" dirty="0" smtClean="0"/>
              <a:t>Unclear use of “which” as a modifier</a:t>
            </a:r>
          </a:p>
          <a:p>
            <a:endParaRPr lang="en-US" dirty="0" smtClean="0"/>
          </a:p>
          <a:p>
            <a:r>
              <a:rPr lang="en-US" b="1" i="1" dirty="0" smtClean="0">
                <a:solidFill>
                  <a:srgbClr val="000099"/>
                </a:solidFill>
              </a:rPr>
              <a:t>Unclear (what is built with analog components?): </a:t>
            </a:r>
            <a:r>
              <a:rPr lang="en-US" b="1" i="1" dirty="0" smtClean="0">
                <a:solidFill>
                  <a:srgbClr val="C00000"/>
                </a:solidFill>
              </a:rPr>
              <a:t>The tone-detector circuit was too unreliable to be used in our telephone answering device, which was built of analog components.</a:t>
            </a:r>
          </a:p>
          <a:p>
            <a:r>
              <a:rPr lang="en-US" b="1" i="1" dirty="0" smtClean="0">
                <a:solidFill>
                  <a:srgbClr val="000099"/>
                </a:solidFill>
              </a:rPr>
              <a:t>Clarified:</a:t>
            </a:r>
            <a:r>
              <a:rPr lang="en-US" b="1" i="1" dirty="0" smtClean="0">
                <a:solidFill>
                  <a:srgbClr val="C00000"/>
                </a:solidFill>
              </a:rPr>
              <a:t> The tone-detector circuit, which was built of analog components, was too unreliable to be used in our telephone answering device.</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Unclear Pronouns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have to make clear what </a:t>
            </a:r>
            <a:r>
              <a:rPr lang="en-US" i="1" dirty="0" smtClean="0">
                <a:solidFill>
                  <a:srgbClr val="C00000"/>
                </a:solidFill>
              </a:rPr>
              <a:t>who</a:t>
            </a:r>
            <a:r>
              <a:rPr lang="en-US" dirty="0" smtClean="0"/>
              <a:t>, </a:t>
            </a:r>
            <a:r>
              <a:rPr lang="en-US" i="1" dirty="0" smtClean="0">
                <a:solidFill>
                  <a:srgbClr val="C00000"/>
                </a:solidFill>
              </a:rPr>
              <a:t>that, </a:t>
            </a:r>
            <a:r>
              <a:rPr lang="en-US" dirty="0" smtClean="0"/>
              <a:t>or </a:t>
            </a:r>
            <a:r>
              <a:rPr lang="en-US" i="1" dirty="0" smtClean="0"/>
              <a:t>it</a:t>
            </a:r>
            <a:r>
              <a:rPr lang="en-US" dirty="0" smtClean="0"/>
              <a:t>, is referring to.</a:t>
            </a:r>
          </a:p>
          <a:p>
            <a:endParaRPr lang="en-US" dirty="0" smtClean="0"/>
          </a:p>
          <a:p>
            <a:r>
              <a:rPr lang="en-US" b="1" i="1" dirty="0" smtClean="0">
                <a:solidFill>
                  <a:srgbClr val="000099"/>
                </a:solidFill>
              </a:rPr>
              <a:t>Pronoun problem (what does </a:t>
            </a:r>
            <a:r>
              <a:rPr lang="en-US" b="1" i="1" u="sng" dirty="0" smtClean="0">
                <a:solidFill>
                  <a:srgbClr val="000099"/>
                </a:solidFill>
              </a:rPr>
              <a:t>This</a:t>
            </a:r>
            <a:r>
              <a:rPr lang="en-US" b="1" i="1" dirty="0" smtClean="0">
                <a:solidFill>
                  <a:srgbClr val="000099"/>
                </a:solidFill>
              </a:rPr>
              <a:t> refer to?): </a:t>
            </a:r>
            <a:r>
              <a:rPr lang="en-US" b="1" i="1" dirty="0" smtClean="0">
                <a:solidFill>
                  <a:srgbClr val="C00000"/>
                </a:solidFill>
              </a:rPr>
              <a:t>We will study the terrain by soil analysis and computer simulation before reaching a decision on whether construction can take place here. </a:t>
            </a:r>
            <a:r>
              <a:rPr lang="en-US" b="1" i="1" u="sng" dirty="0" smtClean="0">
                <a:solidFill>
                  <a:srgbClr val="C00000"/>
                </a:solidFill>
              </a:rPr>
              <a:t>This</a:t>
            </a:r>
            <a:r>
              <a:rPr lang="en-US" b="1" i="1" dirty="0" smtClean="0">
                <a:solidFill>
                  <a:srgbClr val="C00000"/>
                </a:solidFill>
              </a:rPr>
              <a:t> will also enable us to . . .</a:t>
            </a:r>
          </a:p>
          <a:p>
            <a:r>
              <a:rPr lang="en-US" b="1" i="1" dirty="0" smtClean="0">
                <a:solidFill>
                  <a:srgbClr val="000099"/>
                </a:solidFill>
              </a:rPr>
              <a:t>Revision: </a:t>
            </a:r>
            <a:r>
              <a:rPr lang="en-US" b="1" i="1" dirty="0" smtClean="0">
                <a:solidFill>
                  <a:srgbClr val="C00000"/>
                </a:solidFill>
              </a:rPr>
              <a:t>This study will also enable us to . . .</a:t>
            </a:r>
          </a:p>
          <a:p>
            <a:endParaRPr lang="en-US" i="1" dirty="0" smtClean="0"/>
          </a:p>
          <a:p>
            <a:r>
              <a:rPr lang="en-US" b="1" i="1" dirty="0" smtClean="0">
                <a:solidFill>
                  <a:srgbClr val="000099"/>
                </a:solidFill>
              </a:rPr>
              <a:t>Pronoun problem (</a:t>
            </a:r>
            <a:r>
              <a:rPr lang="en-US" b="1" dirty="0" smtClean="0">
                <a:solidFill>
                  <a:srgbClr val="000099"/>
                </a:solidFill>
              </a:rPr>
              <a:t>what does </a:t>
            </a:r>
            <a:r>
              <a:rPr lang="en-US" b="1" i="1" u="sng" dirty="0" smtClean="0">
                <a:solidFill>
                  <a:srgbClr val="000099"/>
                </a:solidFill>
              </a:rPr>
              <a:t>These</a:t>
            </a:r>
            <a:r>
              <a:rPr lang="en-US" b="1" dirty="0" smtClean="0">
                <a:solidFill>
                  <a:srgbClr val="000099"/>
                </a:solidFill>
              </a:rPr>
              <a:t> refer to?)</a:t>
            </a:r>
            <a:r>
              <a:rPr lang="en-US" b="1" i="1" dirty="0" smtClean="0">
                <a:solidFill>
                  <a:srgbClr val="000099"/>
                </a:solidFill>
              </a:rPr>
              <a:t>: </a:t>
            </a:r>
            <a:r>
              <a:rPr lang="en-US" b="1" i="1" dirty="0" smtClean="0">
                <a:solidFill>
                  <a:srgbClr val="FF0000"/>
                </a:solidFill>
              </a:rPr>
              <a:t>Back in 1954, three researchers made a series of discoveries about the unknown sources of early notebooks. </a:t>
            </a:r>
            <a:r>
              <a:rPr lang="en-US" b="1" i="1" u="sng" dirty="0" smtClean="0">
                <a:solidFill>
                  <a:srgbClr val="FF0000"/>
                </a:solidFill>
              </a:rPr>
              <a:t>These</a:t>
            </a:r>
            <a:r>
              <a:rPr lang="en-US" b="1" i="1" dirty="0" smtClean="0">
                <a:solidFill>
                  <a:srgbClr val="FF0000"/>
                </a:solidFill>
              </a:rPr>
              <a:t> prompted them to further investigate . . .</a:t>
            </a:r>
          </a:p>
          <a:p>
            <a:r>
              <a:rPr lang="en-US" b="1" i="1" dirty="0" smtClean="0">
                <a:solidFill>
                  <a:srgbClr val="000099"/>
                </a:solidFill>
              </a:rPr>
              <a:t>Revision: </a:t>
            </a:r>
            <a:r>
              <a:rPr lang="en-US" b="1" i="1" dirty="0" smtClean="0">
                <a:solidFill>
                  <a:srgbClr val="FF0000"/>
                </a:solidFill>
              </a:rPr>
              <a:t>These discoveries prompted the three to further investigate . . .</a:t>
            </a:r>
            <a:endParaRPr lang="en-US" b="1" i="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a:t>
            </a:r>
            <a:endParaRPr lang="en-US" dirty="0"/>
          </a:p>
        </p:txBody>
      </p:sp>
      <p:sp>
        <p:nvSpPr>
          <p:cNvPr id="3" name="Content Placeholder 2"/>
          <p:cNvSpPr>
            <a:spLocks noGrp="1"/>
          </p:cNvSpPr>
          <p:nvPr>
            <p:ph idx="1"/>
          </p:nvPr>
        </p:nvSpPr>
        <p:spPr/>
        <p:txBody>
          <a:bodyPr>
            <a:normAutofit/>
          </a:bodyPr>
          <a:lstStyle/>
          <a:p>
            <a:r>
              <a:rPr lang="en-US" dirty="0" smtClean="0"/>
              <a:t>Parallelism refer to items in a list that use the same style</a:t>
            </a:r>
          </a:p>
          <a:p>
            <a:endParaRPr lang="en-US" dirty="0" smtClean="0"/>
          </a:p>
          <a:p>
            <a:r>
              <a:rPr lang="en-US" b="1" i="1" dirty="0" smtClean="0">
                <a:solidFill>
                  <a:srgbClr val="000099"/>
                </a:solidFill>
              </a:rPr>
              <a:t>Parallelism problem: </a:t>
            </a:r>
            <a:r>
              <a:rPr lang="en-US" b="1" i="1" dirty="0" smtClean="0">
                <a:solidFill>
                  <a:srgbClr val="C00000"/>
                </a:solidFill>
              </a:rPr>
              <a:t>After a lot of discussion, the team concluded that their alternatives were </a:t>
            </a:r>
            <a:r>
              <a:rPr lang="en-US" b="1" i="1" u="sng" dirty="0" smtClean="0">
                <a:solidFill>
                  <a:srgbClr val="C00000"/>
                </a:solidFill>
              </a:rPr>
              <a:t>to call </a:t>
            </a:r>
            <a:r>
              <a:rPr lang="en-US" b="1" i="1" dirty="0" smtClean="0">
                <a:solidFill>
                  <a:srgbClr val="C00000"/>
                </a:solidFill>
              </a:rPr>
              <a:t>in a consultant, thus increasing the cost of the project, or </a:t>
            </a:r>
            <a:r>
              <a:rPr lang="en-US" b="1" i="1" u="sng" dirty="0" smtClean="0">
                <a:solidFill>
                  <a:srgbClr val="C00000"/>
                </a:solidFill>
              </a:rPr>
              <a:t>having</a:t>
            </a:r>
            <a:r>
              <a:rPr lang="en-US" b="1" i="1" dirty="0" smtClean="0">
                <a:solidFill>
                  <a:srgbClr val="C00000"/>
                </a:solidFill>
              </a:rPr>
              <a:t> three more engineers reassigned to the team.</a:t>
            </a:r>
          </a:p>
          <a:p>
            <a:r>
              <a:rPr lang="en-US" b="1" i="1" dirty="0" smtClean="0">
                <a:solidFill>
                  <a:srgbClr val="000099"/>
                </a:solidFill>
              </a:rPr>
              <a:t>Revision:</a:t>
            </a:r>
            <a:r>
              <a:rPr lang="en-US" b="1" i="1" dirty="0" smtClean="0">
                <a:solidFill>
                  <a:srgbClr val="C00000"/>
                </a:solidFill>
              </a:rPr>
              <a:t> After a lot of discussion, the team concluded that their alternatives were to call in a consultant, thus increasing the cost of the project, or to have three more engineers reassigned to the team.</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Parallelism, Cont</a:t>
            </a:r>
            <a:endParaRPr lang="en-US" dirty="0"/>
          </a:p>
        </p:txBody>
      </p:sp>
      <p:sp>
        <p:nvSpPr>
          <p:cNvPr id="3" name="Content Placeholder 2"/>
          <p:cNvSpPr>
            <a:spLocks noGrp="1"/>
          </p:cNvSpPr>
          <p:nvPr>
            <p:ph idx="1"/>
          </p:nvPr>
        </p:nvSpPr>
        <p:spPr/>
        <p:txBody>
          <a:bodyPr/>
          <a:lstStyle/>
          <a:p>
            <a:r>
              <a:rPr lang="en-US" b="1" i="1" dirty="0" smtClean="0">
                <a:solidFill>
                  <a:srgbClr val="000099"/>
                </a:solidFill>
              </a:rPr>
              <a:t>Parallelism problem: </a:t>
            </a:r>
            <a:r>
              <a:rPr lang="en-US" b="1" i="1" dirty="0" smtClean="0">
                <a:solidFill>
                  <a:srgbClr val="C00000"/>
                </a:solidFill>
              </a:rPr>
              <a:t>The back-up system </a:t>
            </a:r>
            <a:r>
              <a:rPr lang="en-US" b="1" i="1" u="sng" dirty="0" smtClean="0">
                <a:solidFill>
                  <a:srgbClr val="C00000"/>
                </a:solidFill>
              </a:rPr>
              <a:t>should be efficient</a:t>
            </a:r>
            <a:r>
              <a:rPr lang="en-US" b="1" i="1" dirty="0" smtClean="0">
                <a:solidFill>
                  <a:srgbClr val="C00000"/>
                </a:solidFill>
              </a:rPr>
              <a:t>, </a:t>
            </a:r>
            <a:r>
              <a:rPr lang="en-US" b="1" i="1" u="sng" dirty="0" smtClean="0">
                <a:solidFill>
                  <a:srgbClr val="C00000"/>
                </a:solidFill>
              </a:rPr>
              <a:t>should meet </a:t>
            </a:r>
            <a:r>
              <a:rPr lang="en-US" b="1" i="1" dirty="0" smtClean="0">
                <a:solidFill>
                  <a:srgbClr val="C00000"/>
                </a:solidFill>
              </a:rPr>
              <a:t>safety specifications, and </a:t>
            </a:r>
            <a:r>
              <a:rPr lang="en-US" b="1" i="1" u="sng" dirty="0" smtClean="0">
                <a:solidFill>
                  <a:srgbClr val="C00000"/>
                </a:solidFill>
              </a:rPr>
              <a:t>have complete </a:t>
            </a:r>
            <a:r>
              <a:rPr lang="en-US" b="1" i="1" dirty="0" smtClean="0">
                <a:solidFill>
                  <a:srgbClr val="C00000"/>
                </a:solidFill>
              </a:rPr>
              <a:t>reliability.</a:t>
            </a:r>
          </a:p>
          <a:p>
            <a:r>
              <a:rPr lang="en-US" b="1" i="1" dirty="0" smtClean="0">
                <a:solidFill>
                  <a:srgbClr val="000099"/>
                </a:solidFill>
              </a:rPr>
              <a:t>Possible Revisions :</a:t>
            </a:r>
          </a:p>
          <a:p>
            <a:r>
              <a:rPr lang="en-US" b="1" i="1" dirty="0" smtClean="0">
                <a:solidFill>
                  <a:srgbClr val="C00000"/>
                </a:solidFill>
              </a:rPr>
              <a:t>1) The back-up system should be efficient, should meet safety specifications, and should be completely reliable.</a:t>
            </a:r>
          </a:p>
          <a:p>
            <a:r>
              <a:rPr lang="en-US" b="1" i="1" dirty="0" smtClean="0">
                <a:solidFill>
                  <a:srgbClr val="C00000"/>
                </a:solidFill>
              </a:rPr>
              <a:t>2) The back-up system should be efficient, meet safety specifications, and be completely reliable.</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Male or Female Language</a:t>
            </a:r>
            <a:endParaRPr lang="en-US" dirty="0"/>
          </a:p>
        </p:txBody>
      </p:sp>
      <p:sp>
        <p:nvSpPr>
          <p:cNvPr id="3" name="Content Placeholder 2"/>
          <p:cNvSpPr>
            <a:spLocks noGrp="1"/>
          </p:cNvSpPr>
          <p:nvPr>
            <p:ph idx="1"/>
          </p:nvPr>
        </p:nvSpPr>
        <p:spPr/>
        <p:txBody>
          <a:bodyPr/>
          <a:lstStyle/>
          <a:p>
            <a:r>
              <a:rPr lang="en-US" dirty="0" smtClean="0"/>
              <a:t>Sometime it is undesirable to distinguish between male and female language</a:t>
            </a:r>
          </a:p>
          <a:p>
            <a:r>
              <a:rPr lang="en-US" dirty="0" smtClean="0"/>
              <a:t>Sentences can be modified to include both males and females</a:t>
            </a:r>
          </a:p>
          <a:p>
            <a:endParaRPr lang="en-US" dirty="0" smtClean="0"/>
          </a:p>
          <a:p>
            <a:r>
              <a:rPr lang="en-US" b="1" i="1" dirty="0" smtClean="0">
                <a:solidFill>
                  <a:srgbClr val="000099"/>
                </a:solidFill>
              </a:rPr>
              <a:t>Male language: </a:t>
            </a:r>
            <a:r>
              <a:rPr lang="en-US" b="1" i="1" dirty="0" smtClean="0">
                <a:solidFill>
                  <a:srgbClr val="C00000"/>
                </a:solidFill>
              </a:rPr>
              <a:t>Every engineer should be at his desk by 9 a.m.</a:t>
            </a:r>
          </a:p>
          <a:p>
            <a:r>
              <a:rPr lang="en-US" b="1" i="1" dirty="0" smtClean="0">
                <a:solidFill>
                  <a:srgbClr val="000099"/>
                </a:solidFill>
              </a:rPr>
              <a:t>Revision possibilities:</a:t>
            </a:r>
          </a:p>
          <a:p>
            <a:r>
              <a:rPr lang="en-US" b="1" i="1" dirty="0" smtClean="0">
                <a:solidFill>
                  <a:srgbClr val="C00000"/>
                </a:solidFill>
              </a:rPr>
              <a:t>1) Every engineer should be at his or her desk by 9 a.m.</a:t>
            </a:r>
          </a:p>
          <a:p>
            <a:r>
              <a:rPr lang="en-US" b="1" i="1" dirty="0" smtClean="0">
                <a:solidFill>
                  <a:srgbClr val="C00000"/>
                </a:solidFill>
              </a:rPr>
              <a:t>2) Engineers should be at their desks by 9 a.m.</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Length</a:t>
            </a:r>
            <a:endParaRPr lang="en-US" dirty="0"/>
          </a:p>
        </p:txBody>
      </p:sp>
      <p:sp>
        <p:nvSpPr>
          <p:cNvPr id="3" name="Content Placeholder 2"/>
          <p:cNvSpPr>
            <a:spLocks noGrp="1"/>
          </p:cNvSpPr>
          <p:nvPr>
            <p:ph idx="1"/>
          </p:nvPr>
        </p:nvSpPr>
        <p:spPr>
          <a:xfrm>
            <a:off x="457200" y="1295400"/>
            <a:ext cx="8229600" cy="5105400"/>
          </a:xfrm>
        </p:spPr>
        <p:txBody>
          <a:bodyPr>
            <a:normAutofit fontScale="85000" lnSpcReduction="20000"/>
          </a:bodyPr>
          <a:lstStyle/>
          <a:p>
            <a:r>
              <a:rPr lang="en-US" dirty="0" smtClean="0"/>
              <a:t>Using long sentences is a frequent problem in students writing</a:t>
            </a:r>
          </a:p>
          <a:p>
            <a:r>
              <a:rPr lang="en-US" dirty="0" smtClean="0"/>
              <a:t>Try to keep the sentence at 20 words maximum.</a:t>
            </a:r>
          </a:p>
          <a:p>
            <a:r>
              <a:rPr lang="en-US" dirty="0" smtClean="0"/>
              <a:t>Divide ideas on many short sentences. This is easier for readers.</a:t>
            </a:r>
          </a:p>
          <a:p>
            <a:endParaRPr lang="en-US" dirty="0" smtClean="0"/>
          </a:p>
          <a:p>
            <a:r>
              <a:rPr lang="en-US" b="1" i="1" dirty="0" smtClean="0">
                <a:solidFill>
                  <a:srgbClr val="000099"/>
                </a:solidFill>
              </a:rPr>
              <a:t>Overly long sentence: </a:t>
            </a:r>
            <a:r>
              <a:rPr lang="en-US" b="1" i="1" dirty="0" smtClean="0">
                <a:solidFill>
                  <a:srgbClr val="C00000"/>
                </a:solidFill>
              </a:rPr>
              <a:t>We finally had a long discussion with the R &amp; D staff but were not able to convince them that they should commit to a specific date for implementation of the design, but instead they responded with a proposal to extend the project, which would result in a lot more work for all of us and a considerable loss of profits for the company.</a:t>
            </a:r>
          </a:p>
          <a:p>
            <a:endParaRPr lang="en-US" b="1" i="1" dirty="0" smtClean="0">
              <a:solidFill>
                <a:srgbClr val="C00000"/>
              </a:solidFill>
            </a:endParaRPr>
          </a:p>
          <a:p>
            <a:r>
              <a:rPr lang="en-US" b="1" i="1" dirty="0" smtClean="0">
                <a:solidFill>
                  <a:srgbClr val="000099"/>
                </a:solidFill>
              </a:rPr>
              <a:t>Revision: </a:t>
            </a:r>
            <a:r>
              <a:rPr lang="en-US" b="1" i="1" dirty="0" smtClean="0">
                <a:solidFill>
                  <a:srgbClr val="C00000"/>
                </a:solidFill>
              </a:rPr>
              <a:t>We finally had a long discussion with the R &amp; D staff about the implementation of the design. However, we were not able to convince them that they should commit to a specific date. Instead, they responded with a proposal to extend the project. Unfortunately, that would result in a lot more work for all of us and a considerable loss of profits for the company.</a:t>
            </a:r>
            <a:endParaRPr lang="en-US" b="1" i="1"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Usage of Words</a:t>
            </a:r>
            <a:endParaRPr lang="en-US" dirty="0"/>
          </a:p>
        </p:txBody>
      </p:sp>
      <p:sp>
        <p:nvSpPr>
          <p:cNvPr id="3" name="Content Placeholder 2"/>
          <p:cNvSpPr>
            <a:spLocks noGrp="1"/>
          </p:cNvSpPr>
          <p:nvPr>
            <p:ph idx="1"/>
          </p:nvPr>
        </p:nvSpPr>
        <p:spPr/>
        <p:txBody>
          <a:bodyPr/>
          <a:lstStyle/>
          <a:p>
            <a:r>
              <a:rPr lang="en-US" dirty="0" smtClean="0"/>
              <a:t>Engineers use some technical works like:</a:t>
            </a:r>
          </a:p>
          <a:p>
            <a:pPr lvl="1"/>
            <a:r>
              <a:rPr lang="en-US" dirty="0" smtClean="0"/>
              <a:t>Jargons</a:t>
            </a:r>
          </a:p>
          <a:p>
            <a:pPr lvl="1"/>
            <a:r>
              <a:rPr lang="en-US" dirty="0" smtClean="0"/>
              <a:t>Abbreviations</a:t>
            </a:r>
          </a:p>
          <a:p>
            <a:pPr lvl="1"/>
            <a:r>
              <a:rPr lang="en-US" dirty="0" smtClean="0"/>
              <a:t>Numbers</a:t>
            </a:r>
          </a:p>
          <a:p>
            <a:pPr lvl="1"/>
            <a:r>
              <a:rPr lang="en-US" dirty="0" smtClean="0"/>
              <a:t>Equations</a:t>
            </a:r>
          </a:p>
          <a:p>
            <a:r>
              <a:rPr lang="en-US" dirty="0" smtClean="0"/>
              <a:t>They should all be used only to make communication with the reader easier, not to confuse the reader</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Jargons and Abbreviations</a:t>
            </a:r>
            <a:endParaRPr lang="en-US" dirty="0"/>
          </a:p>
        </p:txBody>
      </p:sp>
      <p:sp>
        <p:nvSpPr>
          <p:cNvPr id="3" name="Content Placeholder 2"/>
          <p:cNvSpPr>
            <a:spLocks noGrp="1"/>
          </p:cNvSpPr>
          <p:nvPr>
            <p:ph idx="1"/>
          </p:nvPr>
        </p:nvSpPr>
        <p:spPr/>
        <p:txBody>
          <a:bodyPr>
            <a:normAutofit lnSpcReduction="10000"/>
          </a:bodyPr>
          <a:lstStyle/>
          <a:p>
            <a:r>
              <a:rPr lang="en-US" dirty="0" smtClean="0"/>
              <a:t>Jargons are special words, expressions, or technical terms known in the field</a:t>
            </a:r>
          </a:p>
          <a:p>
            <a:r>
              <a:rPr lang="en-US" dirty="0" smtClean="0"/>
              <a:t>Use them </a:t>
            </a:r>
            <a:r>
              <a:rPr lang="en-US" u="sng" dirty="0" smtClean="0"/>
              <a:t>only</a:t>
            </a:r>
            <a:r>
              <a:rPr lang="en-US" dirty="0" smtClean="0"/>
              <a:t> If they are well known to your expected reader</a:t>
            </a:r>
          </a:p>
          <a:p>
            <a:r>
              <a:rPr lang="en-US" dirty="0" smtClean="0"/>
              <a:t>Example of good jargons:</a:t>
            </a:r>
          </a:p>
          <a:p>
            <a:pPr lvl="1"/>
            <a:r>
              <a:rPr lang="en-US" dirty="0" smtClean="0"/>
              <a:t>Baud, byte, packet, app, Doppler, Q-factor, Fourier</a:t>
            </a:r>
          </a:p>
          <a:p>
            <a:pPr lvl="1"/>
            <a:endParaRPr lang="en-US" dirty="0" smtClean="0"/>
          </a:p>
          <a:p>
            <a:r>
              <a:rPr lang="en-US" dirty="0" smtClean="0"/>
              <a:t>Abbreviations are capital letters to make a short form of a known phrase</a:t>
            </a:r>
          </a:p>
          <a:p>
            <a:r>
              <a:rPr lang="en-US" dirty="0" smtClean="0"/>
              <a:t>Do not use too many abbreviations since they confuse the reader, unless they are very well known in the field</a:t>
            </a:r>
          </a:p>
          <a:p>
            <a:r>
              <a:rPr lang="en-US" dirty="0" smtClean="0"/>
              <a:t>Good example: RAM, ROM, PC, LED, UHF, VHF, AM, FM, PSK, QAM, etc.</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Numbers</a:t>
            </a:r>
            <a:endParaRPr lang="en-US" dirty="0"/>
          </a:p>
        </p:txBody>
      </p:sp>
      <p:sp>
        <p:nvSpPr>
          <p:cNvPr id="3" name="Content Placeholder 2"/>
          <p:cNvSpPr>
            <a:spLocks noGrp="1"/>
          </p:cNvSpPr>
          <p:nvPr>
            <p:ph idx="1"/>
          </p:nvPr>
        </p:nvSpPr>
        <p:spPr/>
        <p:txBody>
          <a:bodyPr/>
          <a:lstStyle/>
          <a:p>
            <a:r>
              <a:rPr lang="en-US" dirty="0" smtClean="0"/>
              <a:t>Textbook covers many useful guidelines</a:t>
            </a:r>
          </a:p>
          <a:p>
            <a:r>
              <a:rPr lang="en-US" dirty="0" smtClean="0"/>
              <a:t>Here is a selection of some key ones:</a:t>
            </a:r>
          </a:p>
          <a:p>
            <a:r>
              <a:rPr lang="en-US" dirty="0" smtClean="0"/>
              <a:t>If two numeric values occur in a sequence, make one of them a word and the other numerals:        </a:t>
            </a:r>
            <a:r>
              <a:rPr lang="en-US" b="1" i="1" dirty="0" smtClean="0">
                <a:solidFill>
                  <a:srgbClr val="C00000"/>
                </a:solidFill>
              </a:rPr>
              <a:t>The project needs eight 3-meter boards.</a:t>
            </a:r>
          </a:p>
          <a:p>
            <a:r>
              <a:rPr lang="en-US" dirty="0" smtClean="0"/>
              <a:t>If a number begins a sentence, it’s a good idea to spell it out: </a:t>
            </a:r>
            <a:r>
              <a:rPr lang="en-US" b="1" i="1" dirty="0" smtClean="0">
                <a:solidFill>
                  <a:srgbClr val="C00000"/>
                </a:solidFill>
              </a:rPr>
              <a:t>Thirty-two computers were manufactured today.</a:t>
            </a:r>
          </a:p>
          <a:p>
            <a:r>
              <a:rPr lang="en-US" dirty="0" smtClean="0"/>
              <a:t>Avoid starting the sentence with a long number: </a:t>
            </a:r>
            <a:r>
              <a:rPr lang="en-US" b="1" i="1" dirty="0" smtClean="0">
                <a:solidFill>
                  <a:srgbClr val="C00000"/>
                </a:solidFill>
              </a:rPr>
              <a:t>We manufactured 32456 computers last year</a:t>
            </a:r>
          </a:p>
          <a:p>
            <a:r>
              <a:rPr lang="en-US" dirty="0" smtClean="0"/>
              <a:t>Form the plural of a numeral by adding an </a:t>
            </a:r>
            <a:r>
              <a:rPr lang="en-US" b="1" i="1" dirty="0" smtClean="0">
                <a:solidFill>
                  <a:srgbClr val="FF0000"/>
                </a:solidFill>
              </a:rPr>
              <a:t>s</a:t>
            </a:r>
            <a:r>
              <a:rPr lang="en-US" dirty="0" smtClean="0"/>
              <a:t>, </a:t>
            </a:r>
            <a:r>
              <a:rPr lang="en-US" b="1" i="1" dirty="0" err="1" smtClean="0">
                <a:solidFill>
                  <a:srgbClr val="FF0000"/>
                </a:solidFill>
              </a:rPr>
              <a:t>es</a:t>
            </a:r>
            <a:r>
              <a:rPr lang="en-US" dirty="0" smtClean="0"/>
              <a:t>, or </a:t>
            </a:r>
            <a:r>
              <a:rPr lang="en-US" b="1" i="1" dirty="0" err="1" smtClean="0">
                <a:solidFill>
                  <a:srgbClr val="FF0000"/>
                </a:solidFill>
              </a:rPr>
              <a:t>ies</a:t>
            </a:r>
            <a:r>
              <a:rPr lang="en-US" dirty="0" smtClean="0"/>
              <a:t> with no apostrophe: 80</a:t>
            </a:r>
            <a:r>
              <a:rPr lang="en-US" u="sng" dirty="0" smtClean="0">
                <a:solidFill>
                  <a:srgbClr val="C00000"/>
                </a:solidFill>
              </a:rPr>
              <a:t>s</a:t>
            </a:r>
            <a:r>
              <a:rPr lang="en-US" dirty="0" smtClean="0"/>
              <a:t>, four</a:t>
            </a:r>
            <a:r>
              <a:rPr lang="en-US" u="sng" dirty="0" smtClean="0">
                <a:solidFill>
                  <a:srgbClr val="C00000"/>
                </a:solidFill>
              </a:rPr>
              <a:t>s</a:t>
            </a:r>
            <a:r>
              <a:rPr lang="en-US" dirty="0" smtClean="0"/>
              <a:t>, sixt</a:t>
            </a:r>
            <a:r>
              <a:rPr lang="en-US" u="sng" dirty="0" smtClean="0">
                <a:solidFill>
                  <a:srgbClr val="C00000"/>
                </a:solidFill>
              </a:rPr>
              <a:t>ies</a:t>
            </a:r>
            <a:r>
              <a:rPr lang="en-US" dirty="0" smtClean="0"/>
              <a:t>, six</a:t>
            </a:r>
            <a:r>
              <a:rPr lang="en-US" u="sng" dirty="0" smtClean="0">
                <a:solidFill>
                  <a:srgbClr val="C00000"/>
                </a:solidFill>
              </a:rPr>
              <a:t>es</a:t>
            </a:r>
            <a:endParaRPr lang="en-US" u="sng" dirty="0">
              <a:solidFill>
                <a:srgbClr val="C0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Equations</a:t>
            </a:r>
            <a:endParaRPr lang="en-US" dirty="0"/>
          </a:p>
        </p:txBody>
      </p:sp>
      <p:sp>
        <p:nvSpPr>
          <p:cNvPr id="3" name="Content Placeholder 2"/>
          <p:cNvSpPr>
            <a:spLocks noGrp="1"/>
          </p:cNvSpPr>
          <p:nvPr>
            <p:ph idx="1"/>
          </p:nvPr>
        </p:nvSpPr>
        <p:spPr/>
        <p:txBody>
          <a:bodyPr/>
          <a:lstStyle/>
          <a:p>
            <a:r>
              <a:rPr lang="en-US" dirty="0" smtClean="0"/>
              <a:t>Unless a special format is required, equations are centered</a:t>
            </a:r>
          </a:p>
          <a:p>
            <a:r>
              <a:rPr lang="en-US" dirty="0" smtClean="0"/>
              <a:t>Equations are typically numbered between </a:t>
            </a:r>
            <a:r>
              <a:rPr lang="en-US" dirty="0" err="1" smtClean="0"/>
              <a:t>parantheses</a:t>
            </a:r>
            <a:endParaRPr lang="en-US" dirty="0" smtClean="0"/>
          </a:p>
          <a:p>
            <a:r>
              <a:rPr lang="en-US" dirty="0" smtClean="0"/>
              <a:t>If there are more than one equation, make the equal sign parallel</a:t>
            </a:r>
          </a:p>
          <a:p>
            <a:r>
              <a:rPr lang="en-US" dirty="0" smtClean="0"/>
              <a:t>Leave a space between the lines of text and equations and between lines of equations</a:t>
            </a:r>
          </a:p>
          <a:p>
            <a:r>
              <a:rPr lang="en-US" dirty="0" smtClean="0"/>
              <a:t>Short equations may be left within the text</a:t>
            </a:r>
          </a:p>
          <a:p>
            <a:r>
              <a:rPr lang="en-US" dirty="0" smtClean="0"/>
              <a:t>Equation symbols are </a:t>
            </a:r>
            <a:r>
              <a:rPr lang="en-US" i="1" dirty="0" smtClean="0"/>
              <a:t>italic</a:t>
            </a:r>
            <a:r>
              <a:rPr lang="en-US" dirty="0" smtClean="0"/>
              <a:t>, but numbers in the equation use normal font</a:t>
            </a:r>
          </a:p>
          <a:p>
            <a:r>
              <a:rPr lang="en-US" dirty="0" smtClean="0"/>
              <a:t>Abbreviations like sin, </a:t>
            </a:r>
            <a:r>
              <a:rPr lang="en-US" dirty="0" err="1" smtClean="0"/>
              <a:t>cos</a:t>
            </a:r>
            <a:r>
              <a:rPr lang="en-US" dirty="0" smtClean="0"/>
              <a:t>, tan, log are also not italic</a:t>
            </a:r>
          </a:p>
        </p:txBody>
      </p:sp>
      <p:sp>
        <p:nvSpPr>
          <p:cNvPr id="4" name="Slide Number Placeholder 3"/>
          <p:cNvSpPr>
            <a:spLocks noGrp="1"/>
          </p:cNvSpPr>
          <p:nvPr>
            <p:ph type="sldNum" sz="quarter" idx="12"/>
          </p:nvPr>
        </p:nvSpPr>
        <p:spPr/>
        <p:txBody>
          <a:bodyPr/>
          <a:lstStyle/>
          <a:p>
            <a:fld id="{80308AC8-4FF8-4D57-A284-E5F42D9EAC2C}"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457200" indent="-457200"/>
            <a:r>
              <a:rPr lang="en-US" sz="3600" dirty="0" smtClean="0">
                <a:cs typeface="Arial" pitchFamily="34" charset="0"/>
              </a:rPr>
              <a:t>Importance of spell checking</a:t>
            </a:r>
          </a:p>
          <a:p>
            <a:pPr marL="457200" indent="-457200"/>
            <a:r>
              <a:rPr lang="en-US" sz="3600" dirty="0" smtClean="0">
                <a:cs typeface="Arial" pitchFamily="34" charset="0"/>
              </a:rPr>
              <a:t>Punctuation</a:t>
            </a:r>
          </a:p>
          <a:p>
            <a:pPr marL="457200" indent="-457200"/>
            <a:r>
              <a:rPr lang="en-US" sz="3600" dirty="0" smtClean="0">
                <a:cs typeface="Arial" pitchFamily="34" charset="0"/>
              </a:rPr>
              <a:t>Traditional sentence errors</a:t>
            </a:r>
          </a:p>
          <a:p>
            <a:pPr marL="457200" indent="-457200"/>
            <a:r>
              <a:rPr lang="en-US" sz="3600" dirty="0" smtClean="0">
                <a:cs typeface="Arial" pitchFamily="34" charset="0"/>
              </a:rPr>
              <a:t>Technical usage of words</a:t>
            </a:r>
          </a:p>
          <a:p>
            <a:pPr marL="857250" lvl="1" indent="-457200"/>
            <a:endParaRPr lang="en-US" sz="3600" dirty="0" smtClean="0"/>
          </a:p>
          <a:p>
            <a:pPr marL="457200" indent="-457200"/>
            <a:endParaRPr lang="en-US" dirty="0" smtClean="0">
              <a:cs typeface="Arial" pitchFamily="34" charset="0"/>
            </a:endParaRP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Equations, cont</a:t>
            </a:r>
            <a:endParaRPr lang="en-US" dirty="0"/>
          </a:p>
        </p:txBody>
      </p:sp>
      <p:sp>
        <p:nvSpPr>
          <p:cNvPr id="3" name="Content Placeholder 2"/>
          <p:cNvSpPr>
            <a:spLocks noGrp="1"/>
          </p:cNvSpPr>
          <p:nvPr>
            <p:ph idx="1"/>
          </p:nvPr>
        </p:nvSpPr>
        <p:spPr/>
        <p:txBody>
          <a:bodyPr/>
          <a:lstStyle/>
          <a:p>
            <a:pPr marL="4570413" indent="1588">
              <a:buNone/>
            </a:pPr>
            <a:r>
              <a:rPr lang="en-US" dirty="0" smtClean="0"/>
              <a:t>(1)</a:t>
            </a:r>
          </a:p>
          <a:p>
            <a:pPr marL="4570413" indent="1588">
              <a:buNone/>
            </a:pPr>
            <a:endParaRPr lang="en-US" dirty="0" smtClean="0"/>
          </a:p>
          <a:p>
            <a:pPr marL="4570413" indent="1588">
              <a:buNone/>
            </a:pPr>
            <a:endParaRPr lang="en-US" dirty="0" smtClean="0"/>
          </a:p>
          <a:p>
            <a:pPr marL="4570413" indent="1588">
              <a:buNone/>
            </a:pPr>
            <a:r>
              <a:rPr lang="en-US" dirty="0" smtClean="0"/>
              <a:t>(2)</a:t>
            </a:r>
          </a:p>
          <a:p>
            <a:pPr marL="4570413" indent="1588">
              <a:buNone/>
            </a:pPr>
            <a:endParaRPr lang="en-US" dirty="0" smtClean="0"/>
          </a:p>
          <a:p>
            <a:pPr marL="4570413" indent="1588">
              <a:buNone/>
            </a:pPr>
            <a:r>
              <a:rPr lang="en-US" dirty="0" smtClean="0"/>
              <a:t>(3)</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30</a:t>
            </a:fld>
            <a:endParaRPr lang="en-US" dirty="0"/>
          </a:p>
        </p:txBody>
      </p:sp>
      <p:graphicFrame>
        <p:nvGraphicFramePr>
          <p:cNvPr id="5" name="Object 4"/>
          <p:cNvGraphicFramePr>
            <a:graphicFrameLocks noChangeAspect="1"/>
          </p:cNvGraphicFramePr>
          <p:nvPr/>
        </p:nvGraphicFramePr>
        <p:xfrm>
          <a:off x="533400" y="1295400"/>
          <a:ext cx="2493818" cy="609600"/>
        </p:xfrm>
        <a:graphic>
          <a:graphicData uri="http://schemas.openxmlformats.org/presentationml/2006/ole">
            <p:oleObj spid="_x0000_s1026" name="Equation" r:id="rId3" imgW="1143000" imgH="279360" progId="Equation.DSMT4">
              <p:embed/>
            </p:oleObj>
          </a:graphicData>
        </a:graphic>
      </p:graphicFrame>
      <p:graphicFrame>
        <p:nvGraphicFramePr>
          <p:cNvPr id="6" name="Object 5"/>
          <p:cNvGraphicFramePr>
            <a:graphicFrameLocks noChangeAspect="1"/>
          </p:cNvGraphicFramePr>
          <p:nvPr/>
        </p:nvGraphicFramePr>
        <p:xfrm>
          <a:off x="533400" y="2209800"/>
          <a:ext cx="2671761" cy="890587"/>
        </p:xfrm>
        <a:graphic>
          <a:graphicData uri="http://schemas.openxmlformats.org/presentationml/2006/ole">
            <p:oleObj spid="_x0000_s1027" name="Equation" r:id="rId4" imgW="1371600" imgH="457200" progId="Equation.DSMT4">
              <p:embed/>
            </p:oleObj>
          </a:graphicData>
        </a:graphic>
      </p:graphicFrame>
      <p:graphicFrame>
        <p:nvGraphicFramePr>
          <p:cNvPr id="8" name="Object 7"/>
          <p:cNvGraphicFramePr>
            <a:graphicFrameLocks noChangeAspect="1"/>
          </p:cNvGraphicFramePr>
          <p:nvPr/>
        </p:nvGraphicFramePr>
        <p:xfrm>
          <a:off x="457200" y="3429000"/>
          <a:ext cx="2163763" cy="636588"/>
        </p:xfrm>
        <a:graphic>
          <a:graphicData uri="http://schemas.openxmlformats.org/presentationml/2006/ole">
            <p:oleObj spid="_x0000_s1029" name="Equation" r:id="rId5" imgW="863280" imgH="253800" progId="Equation.DSMT4">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2</a:t>
            </a:r>
            <a:endParaRPr lang="en-US" dirty="0"/>
          </a:p>
        </p:txBody>
      </p:sp>
      <p:sp>
        <p:nvSpPr>
          <p:cNvPr id="3" name="Content Placeholder 2"/>
          <p:cNvSpPr>
            <a:spLocks noGrp="1"/>
          </p:cNvSpPr>
          <p:nvPr>
            <p:ph idx="1"/>
          </p:nvPr>
        </p:nvSpPr>
        <p:spPr/>
        <p:txBody>
          <a:bodyPr/>
          <a:lstStyle/>
          <a:p>
            <a:r>
              <a:rPr lang="en-US" dirty="0" smtClean="0"/>
              <a:t>You are provided with </a:t>
            </a:r>
            <a:r>
              <a:rPr lang="en-US" dirty="0" err="1" smtClean="0"/>
              <a:t>pdf</a:t>
            </a:r>
            <a:r>
              <a:rPr lang="en-US" dirty="0" smtClean="0"/>
              <a:t> copy of a magazine</a:t>
            </a:r>
          </a:p>
          <a:p>
            <a:r>
              <a:rPr lang="en-US" dirty="0" smtClean="0"/>
              <a:t>Find 3 examples of each point mentioned in this lecture</a:t>
            </a:r>
          </a:p>
          <a:p>
            <a:r>
              <a:rPr lang="en-US" dirty="0" smtClean="0"/>
              <a:t>Put your findings in table for each point </a:t>
            </a:r>
          </a:p>
          <a:p>
            <a:r>
              <a:rPr lang="en-US" dirty="0" smtClean="0"/>
              <a:t>See the provided </a:t>
            </a:r>
            <a:r>
              <a:rPr lang="en-US" smtClean="0"/>
              <a:t>homework sheet</a:t>
            </a: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31</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in Writing</a:t>
            </a:r>
            <a:endParaRPr lang="en-US" dirty="0"/>
          </a:p>
        </p:txBody>
      </p:sp>
      <p:sp>
        <p:nvSpPr>
          <p:cNvPr id="3" name="Content Placeholder 2"/>
          <p:cNvSpPr>
            <a:spLocks noGrp="1"/>
          </p:cNvSpPr>
          <p:nvPr>
            <p:ph idx="1"/>
          </p:nvPr>
        </p:nvSpPr>
        <p:spPr/>
        <p:txBody>
          <a:bodyPr>
            <a:normAutofit/>
          </a:bodyPr>
          <a:lstStyle/>
          <a:p>
            <a:r>
              <a:rPr lang="en-US" sz="3200" dirty="0" smtClean="0"/>
              <a:t>Cause noise to the reader and obstruct clarity</a:t>
            </a:r>
          </a:p>
          <a:p>
            <a:r>
              <a:rPr lang="en-US" sz="3200" dirty="0" smtClean="0"/>
              <a:t>Give impression of careless author</a:t>
            </a:r>
          </a:p>
          <a:p>
            <a:r>
              <a:rPr lang="en-US" sz="3200" dirty="0" smtClean="0"/>
              <a:t>Lower the value of the document</a:t>
            </a:r>
          </a:p>
          <a:p>
            <a:r>
              <a:rPr lang="en-US" sz="3200" dirty="0" smtClean="0"/>
              <a:t>Essential to edit documents to remove errors</a:t>
            </a:r>
            <a:endParaRPr lang="en-US" sz="3200"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cs typeface="Arial" pitchFamily="34" charset="0"/>
              </a:rPr>
              <a:t>Importance of Spell Checking</a:t>
            </a:r>
            <a:endParaRPr lang="en-US" dirty="0"/>
          </a:p>
        </p:txBody>
      </p:sp>
      <p:sp>
        <p:nvSpPr>
          <p:cNvPr id="3" name="Content Placeholder 2"/>
          <p:cNvSpPr>
            <a:spLocks noGrp="1"/>
          </p:cNvSpPr>
          <p:nvPr>
            <p:ph idx="1"/>
          </p:nvPr>
        </p:nvSpPr>
        <p:spPr/>
        <p:txBody>
          <a:bodyPr/>
          <a:lstStyle/>
          <a:p>
            <a:r>
              <a:rPr lang="en-US" dirty="0" smtClean="0"/>
              <a:t>Poor spelling is annoying to reader</a:t>
            </a:r>
          </a:p>
          <a:p>
            <a:r>
              <a:rPr lang="en-US" dirty="0" smtClean="0"/>
              <a:t>Electronic spell check is important but not sufficient</a:t>
            </a:r>
          </a:p>
          <a:p>
            <a:pPr lvl="1"/>
            <a:r>
              <a:rPr lang="en-US" dirty="0" smtClean="0"/>
              <a:t>There versus Their</a:t>
            </a:r>
          </a:p>
          <a:p>
            <a:pPr lvl="1"/>
            <a:r>
              <a:rPr lang="en-US" dirty="0" smtClean="0"/>
              <a:t>Nuclear versus Unclear</a:t>
            </a:r>
          </a:p>
          <a:p>
            <a:pPr lvl="1"/>
            <a:r>
              <a:rPr lang="en-US" dirty="0" smtClean="0"/>
              <a:t>To versus Too</a:t>
            </a:r>
          </a:p>
          <a:p>
            <a:pPr lvl="1"/>
            <a:r>
              <a:rPr lang="en-US" dirty="0" smtClean="0"/>
              <a:t>Etc.</a:t>
            </a:r>
          </a:p>
          <a:p>
            <a:r>
              <a:rPr lang="en-US" dirty="0" smtClean="0"/>
              <a:t>Must review carefully to detect these errors</a:t>
            </a:r>
          </a:p>
          <a:p>
            <a:pPr lvl="1">
              <a:buNone/>
            </a:pPr>
            <a:endParaRPr lang="en-US" dirty="0" smtClean="0"/>
          </a:p>
        </p:txBody>
      </p:sp>
      <p:sp>
        <p:nvSpPr>
          <p:cNvPr id="4" name="Slide Number Placeholder 3"/>
          <p:cNvSpPr>
            <a:spLocks noGrp="1"/>
          </p:cNvSpPr>
          <p:nvPr>
            <p:ph type="sldNum" sz="quarter" idx="12"/>
          </p:nvPr>
        </p:nvSpPr>
        <p:spPr/>
        <p:txBody>
          <a:bodyPr/>
          <a:lstStyle/>
          <a:p>
            <a:fld id="{80308AC8-4FF8-4D57-A284-E5F42D9EAC2C}"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cs typeface="Arial" pitchFamily="34" charset="0"/>
              </a:rPr>
              <a:t>Punctuation</a:t>
            </a:r>
            <a:endParaRPr lang="en-US" dirty="0"/>
          </a:p>
        </p:txBody>
      </p:sp>
      <p:sp>
        <p:nvSpPr>
          <p:cNvPr id="3" name="Content Placeholder 2"/>
          <p:cNvSpPr>
            <a:spLocks noGrp="1"/>
          </p:cNvSpPr>
          <p:nvPr>
            <p:ph idx="1"/>
          </p:nvPr>
        </p:nvSpPr>
        <p:spPr/>
        <p:txBody>
          <a:bodyPr/>
          <a:lstStyle/>
          <a:p>
            <a:pPr marL="457200" indent="-457200"/>
            <a:r>
              <a:rPr lang="en-US" dirty="0" smtClean="0">
                <a:cs typeface="Arial" pitchFamily="34" charset="0"/>
              </a:rPr>
              <a:t>Punctuation work like traffic sign; they make a short pause</a:t>
            </a:r>
          </a:p>
          <a:p>
            <a:pPr marL="457200" indent="-457200"/>
            <a:r>
              <a:rPr lang="en-US" dirty="0" smtClean="0">
                <a:cs typeface="Arial" pitchFamily="34" charset="0"/>
              </a:rPr>
              <a:t>Used in the document to clarify meanings </a:t>
            </a:r>
          </a:p>
          <a:p>
            <a:pPr marL="457200" indent="-457200"/>
            <a:r>
              <a:rPr lang="en-US" dirty="0" smtClean="0">
                <a:cs typeface="Arial" pitchFamily="34" charset="0"/>
              </a:rPr>
              <a:t>Important punctuations:</a:t>
            </a:r>
          </a:p>
          <a:p>
            <a:pPr marL="857250" lvl="1" indent="-457200"/>
            <a:r>
              <a:rPr lang="en-US" dirty="0" smtClean="0">
                <a:cs typeface="Arial" pitchFamily="34" charset="0"/>
              </a:rPr>
              <a:t>Commas ( , )</a:t>
            </a:r>
          </a:p>
          <a:p>
            <a:pPr marL="857250" lvl="1" indent="-457200"/>
            <a:r>
              <a:rPr lang="en-US" dirty="0" smtClean="0">
                <a:cs typeface="Arial" pitchFamily="34" charset="0"/>
              </a:rPr>
              <a:t>Semicolons ( ; )</a:t>
            </a:r>
          </a:p>
          <a:p>
            <a:pPr marL="857250" lvl="1" indent="-457200"/>
            <a:r>
              <a:rPr lang="en-US" dirty="0" smtClean="0">
                <a:cs typeface="Arial" pitchFamily="34" charset="0"/>
              </a:rPr>
              <a:t>Colons ( : )</a:t>
            </a:r>
          </a:p>
          <a:p>
            <a:pPr marL="857250" lvl="1" indent="-457200"/>
            <a:r>
              <a:rPr lang="en-US" dirty="0" smtClean="0">
                <a:cs typeface="Arial" pitchFamily="34" charset="0"/>
              </a:rPr>
              <a:t>Parentheses ( )</a:t>
            </a:r>
          </a:p>
          <a:p>
            <a:pPr marL="857250" lvl="1" indent="-457200"/>
            <a:r>
              <a:rPr lang="en-US" dirty="0" smtClean="0">
                <a:cs typeface="Arial" pitchFamily="34" charset="0"/>
              </a:rPr>
              <a:t>Dashes </a:t>
            </a:r>
            <a:r>
              <a:rPr lang="en-US" dirty="0" smtClean="0">
                <a:cs typeface="Arial" pitchFamily="34" charset="0"/>
                <a:sym typeface="Symbol"/>
              </a:rPr>
              <a:t></a:t>
            </a:r>
          </a:p>
          <a:p>
            <a:pPr marL="857250" lvl="1" indent="-457200"/>
            <a:r>
              <a:rPr lang="en-US" dirty="0" smtClean="0">
                <a:cs typeface="Arial" pitchFamily="34" charset="0"/>
                <a:sym typeface="Symbol"/>
              </a:rPr>
              <a:t>Hyphen ( - )</a:t>
            </a:r>
          </a:p>
          <a:p>
            <a:pPr marL="857250" lvl="1" indent="-457200"/>
            <a:r>
              <a:rPr lang="en-US" dirty="0" smtClean="0">
                <a:cs typeface="Arial" pitchFamily="34" charset="0"/>
                <a:sym typeface="Symbol"/>
              </a:rPr>
              <a:t>Quotation marks ( “  ”)</a:t>
            </a:r>
          </a:p>
          <a:p>
            <a:pPr marL="457200" indent="-457200"/>
            <a:r>
              <a:rPr lang="en-US" dirty="0" smtClean="0">
                <a:cs typeface="Arial" pitchFamily="34" charset="0"/>
                <a:sym typeface="Symbol"/>
              </a:rPr>
              <a:t>Punctuations affect reading in different ways</a:t>
            </a:r>
            <a:endParaRPr lang="en-US" dirty="0" smtClean="0">
              <a:cs typeface="Arial" pitchFamily="34" charset="0"/>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Punctuation is Powerful</a:t>
            </a:r>
            <a:endParaRPr lang="en-US" dirty="0"/>
          </a:p>
        </p:txBody>
      </p:sp>
      <p:sp>
        <p:nvSpPr>
          <p:cNvPr id="3" name="Content Placeholder 2"/>
          <p:cNvSpPr>
            <a:spLocks noGrp="1"/>
          </p:cNvSpPr>
          <p:nvPr>
            <p:ph idx="1"/>
          </p:nvPr>
        </p:nvSpPr>
        <p:spPr/>
        <p:txBody>
          <a:bodyPr/>
          <a:lstStyle/>
          <a:p>
            <a:r>
              <a:rPr lang="en-US" dirty="0" smtClean="0"/>
              <a:t>An English professor wrote the words on the chalkboard :</a:t>
            </a:r>
          </a:p>
          <a:p>
            <a:pPr algn="ctr">
              <a:buNone/>
            </a:pPr>
            <a:r>
              <a:rPr lang="en-US" b="1" dirty="0" smtClean="0">
                <a:solidFill>
                  <a:srgbClr val="FF0000"/>
                </a:solidFill>
              </a:rPr>
              <a:t>“A woman without her man is nothing”</a:t>
            </a:r>
          </a:p>
          <a:p>
            <a:r>
              <a:rPr lang="en-US" dirty="0" smtClean="0"/>
              <a:t>He asked the students to punctuate it correctly.</a:t>
            </a:r>
          </a:p>
          <a:p>
            <a:r>
              <a:rPr lang="en-US" dirty="0" smtClean="0"/>
              <a:t>All of the males in the class wrote:</a:t>
            </a:r>
          </a:p>
          <a:p>
            <a:endParaRPr lang="en-US" dirty="0" smtClean="0"/>
          </a:p>
          <a:p>
            <a:pPr algn="ctr">
              <a:buNone/>
            </a:pPr>
            <a:r>
              <a:rPr lang="en-US" b="1" dirty="0" smtClean="0">
                <a:solidFill>
                  <a:srgbClr val="FF0000"/>
                </a:solidFill>
              </a:rPr>
              <a:t>“A woman, without her man, is nothing.”</a:t>
            </a:r>
          </a:p>
          <a:p>
            <a:endParaRPr lang="en-US" dirty="0" smtClean="0"/>
          </a:p>
          <a:p>
            <a:r>
              <a:rPr lang="en-US" smtClean="0"/>
              <a:t>All </a:t>
            </a:r>
            <a:r>
              <a:rPr lang="en-US" dirty="0" smtClean="0"/>
              <a:t>of the females in the class </a:t>
            </a:r>
            <a:r>
              <a:rPr lang="en-US" smtClean="0"/>
              <a:t>wrote:</a:t>
            </a:r>
          </a:p>
          <a:p>
            <a:endParaRPr lang="en-US" dirty="0" smtClean="0"/>
          </a:p>
          <a:p>
            <a:pPr algn="ctr">
              <a:buNone/>
            </a:pPr>
            <a:r>
              <a:rPr lang="en-US" b="1" dirty="0" smtClean="0">
                <a:solidFill>
                  <a:srgbClr val="FF0000"/>
                </a:solidFill>
              </a:rPr>
              <a:t>“A woman: without her, man is nothing.”</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Commas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r>
              <a:rPr lang="en-US" dirty="0" smtClean="0"/>
              <a:t>Several uses for the Comma:</a:t>
            </a:r>
          </a:p>
          <a:p>
            <a:pPr lvl="1"/>
            <a:r>
              <a:rPr lang="en-US" dirty="0" smtClean="0"/>
              <a:t>The comma causes the reader to pause for clear meaning</a:t>
            </a:r>
          </a:p>
          <a:p>
            <a:pPr lvl="1"/>
            <a:r>
              <a:rPr lang="en-US" dirty="0" smtClean="0"/>
              <a:t>Serial commas</a:t>
            </a:r>
          </a:p>
          <a:p>
            <a:pPr lvl="1"/>
            <a:r>
              <a:rPr lang="en-US" dirty="0" smtClean="0"/>
              <a:t>Commas after introductory words: however, moreover, fortunately, unfortunately, etc. </a:t>
            </a:r>
          </a:p>
          <a:p>
            <a:pPr lvl="1">
              <a:buNone/>
            </a:pPr>
            <a:endParaRPr lang="en-US" dirty="0" smtClean="0"/>
          </a:p>
          <a:p>
            <a:r>
              <a:rPr lang="en-US" b="1" i="1" dirty="0" smtClean="0">
                <a:solidFill>
                  <a:srgbClr val="000099"/>
                </a:solidFill>
              </a:rPr>
              <a:t>Meaning: </a:t>
            </a:r>
            <a:r>
              <a:rPr lang="en-US" b="1" i="1" dirty="0" smtClean="0">
                <a:solidFill>
                  <a:srgbClr val="FF0000"/>
                </a:solidFill>
              </a:rPr>
              <a:t>After the construction workers finished eating, rats emerged to look for the scraps</a:t>
            </a:r>
          </a:p>
          <a:p>
            <a:r>
              <a:rPr lang="en-US" b="1" i="1" dirty="0" smtClean="0">
                <a:solidFill>
                  <a:srgbClr val="000099"/>
                </a:solidFill>
              </a:rPr>
              <a:t>Clarity:</a:t>
            </a:r>
            <a:r>
              <a:rPr lang="en-US" b="1" i="1" dirty="0" smtClean="0">
                <a:solidFill>
                  <a:srgbClr val="FF0000"/>
                </a:solidFill>
              </a:rPr>
              <a:t> After six months, the code was finished.</a:t>
            </a:r>
          </a:p>
          <a:p>
            <a:r>
              <a:rPr lang="en-US" b="1" i="1" dirty="0" smtClean="0">
                <a:solidFill>
                  <a:srgbClr val="000099"/>
                </a:solidFill>
              </a:rPr>
              <a:t>Serial: </a:t>
            </a:r>
            <a:r>
              <a:rPr lang="en-US" b="1" i="1" dirty="0" smtClean="0">
                <a:solidFill>
                  <a:srgbClr val="FF0000"/>
                </a:solidFill>
              </a:rPr>
              <a:t>The site we inherited was hard to read, difficult to navigate, and, in general, outdated.</a:t>
            </a:r>
          </a:p>
          <a:p>
            <a:r>
              <a:rPr lang="en-US" b="1" i="1" dirty="0" smtClean="0">
                <a:solidFill>
                  <a:srgbClr val="000099"/>
                </a:solidFill>
              </a:rPr>
              <a:t>Serial: </a:t>
            </a:r>
            <a:r>
              <a:rPr lang="en-US" b="1" i="1" dirty="0" smtClean="0">
                <a:solidFill>
                  <a:srgbClr val="FF0000"/>
                </a:solidFill>
              </a:rPr>
              <a:t>Ahmed, Aly and Mona attended the class today.</a:t>
            </a:r>
          </a:p>
          <a:p>
            <a:r>
              <a:rPr lang="en-US" b="1" i="1" dirty="0" smtClean="0">
                <a:solidFill>
                  <a:srgbClr val="000099"/>
                </a:solidFill>
              </a:rPr>
              <a:t>introductory words : </a:t>
            </a:r>
            <a:r>
              <a:rPr lang="en-US" b="1" i="1" dirty="0" smtClean="0">
                <a:solidFill>
                  <a:srgbClr val="FF0000"/>
                </a:solidFill>
              </a:rPr>
              <a:t>Like organisms, the only websites that don’t change are the dead ones.</a:t>
            </a:r>
          </a:p>
          <a:p>
            <a:r>
              <a:rPr lang="en-US" b="1" i="1" dirty="0" smtClean="0">
                <a:solidFill>
                  <a:srgbClr val="000099"/>
                </a:solidFill>
              </a:rPr>
              <a:t>introductory words : </a:t>
            </a:r>
            <a:r>
              <a:rPr lang="en-US" b="1" i="1" dirty="0" smtClean="0">
                <a:solidFill>
                  <a:srgbClr val="FF0000"/>
                </a:solidFill>
              </a:rPr>
              <a:t>Our team played well. However, they lost the game.</a:t>
            </a:r>
            <a:endParaRPr lang="en-US" b="1" i="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Commas with </a:t>
            </a:r>
            <a:r>
              <a:rPr lang="en-US" i="1" dirty="0" smtClean="0"/>
              <a:t>Which</a:t>
            </a:r>
            <a:r>
              <a:rPr lang="en-US" dirty="0" smtClean="0"/>
              <a:t> and </a:t>
            </a:r>
            <a:r>
              <a:rPr lang="en-US" i="1" dirty="0" smtClean="0"/>
              <a:t>That</a:t>
            </a:r>
            <a:endParaRPr lang="en-US" i="1" dirty="0"/>
          </a:p>
        </p:txBody>
      </p:sp>
      <p:sp>
        <p:nvSpPr>
          <p:cNvPr id="3" name="Content Placeholder 2"/>
          <p:cNvSpPr>
            <a:spLocks noGrp="1"/>
          </p:cNvSpPr>
          <p:nvPr>
            <p:ph idx="1"/>
          </p:nvPr>
        </p:nvSpPr>
        <p:spPr/>
        <p:txBody>
          <a:bodyPr/>
          <a:lstStyle/>
          <a:p>
            <a:r>
              <a:rPr lang="en-US" dirty="0" smtClean="0"/>
              <a:t>The use of </a:t>
            </a:r>
            <a:r>
              <a:rPr lang="en-US" i="1" dirty="0" smtClean="0">
                <a:solidFill>
                  <a:srgbClr val="000099"/>
                </a:solidFill>
              </a:rPr>
              <a:t>which</a:t>
            </a:r>
            <a:r>
              <a:rPr lang="en-US" dirty="0" smtClean="0"/>
              <a:t> or </a:t>
            </a:r>
            <a:r>
              <a:rPr lang="en-US" i="1" dirty="0" smtClean="0">
                <a:solidFill>
                  <a:srgbClr val="000099"/>
                </a:solidFill>
              </a:rPr>
              <a:t>that</a:t>
            </a:r>
            <a:r>
              <a:rPr lang="en-US" dirty="0" smtClean="0"/>
              <a:t> means different things</a:t>
            </a:r>
          </a:p>
          <a:p>
            <a:r>
              <a:rPr lang="en-US" dirty="0" smtClean="0"/>
              <a:t>We use </a:t>
            </a:r>
            <a:r>
              <a:rPr lang="en-US" i="1" dirty="0" smtClean="0">
                <a:solidFill>
                  <a:srgbClr val="000099"/>
                </a:solidFill>
              </a:rPr>
              <a:t>which</a:t>
            </a:r>
            <a:r>
              <a:rPr lang="en-US" dirty="0" smtClean="0"/>
              <a:t> to provide nonrestrictive (side information), while we use </a:t>
            </a:r>
            <a:r>
              <a:rPr lang="en-US" u="sng" dirty="0" smtClean="0">
                <a:solidFill>
                  <a:srgbClr val="000099"/>
                </a:solidFill>
              </a:rPr>
              <a:t>that</a:t>
            </a:r>
            <a:r>
              <a:rPr lang="en-US" dirty="0" smtClean="0"/>
              <a:t> to restrict the sentence to a specific object</a:t>
            </a:r>
          </a:p>
          <a:p>
            <a:endParaRPr lang="en-US" dirty="0" smtClean="0"/>
          </a:p>
          <a:p>
            <a:r>
              <a:rPr lang="en-US" dirty="0" smtClean="0"/>
              <a:t>The purpose of the next sentence is to specify my car:</a:t>
            </a:r>
          </a:p>
          <a:p>
            <a:pPr lvl="1"/>
            <a:r>
              <a:rPr lang="en-US" b="1" i="1" dirty="0" smtClean="0">
                <a:solidFill>
                  <a:srgbClr val="C00000"/>
                </a:solidFill>
              </a:rPr>
              <a:t>The car that has a dented left fender is mine</a:t>
            </a:r>
          </a:p>
          <a:p>
            <a:r>
              <a:rPr lang="en-US" dirty="0" smtClean="0"/>
              <a:t>The purpose of the next sentence is to provide side information about my car  (by the way, it is dented):</a:t>
            </a:r>
          </a:p>
          <a:p>
            <a:pPr lvl="1"/>
            <a:r>
              <a:rPr lang="en-US" b="1" i="1" dirty="0" smtClean="0">
                <a:solidFill>
                  <a:srgbClr val="C00000"/>
                </a:solidFill>
              </a:rPr>
              <a:t>The car, which has a dented left fender, is mine</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3668</TotalTime>
  <Words>2505</Words>
  <Application>Microsoft Office PowerPoint</Application>
  <PresentationFormat>On-screen Show (4:3)</PresentationFormat>
  <Paragraphs>284</Paragraphs>
  <Slides>31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3" baseType="lpstr">
      <vt:lpstr>Office Theme</vt:lpstr>
      <vt:lpstr>Equation</vt:lpstr>
      <vt:lpstr>EE x12 Technical Reports Writing Lectures 2 and 3</vt:lpstr>
      <vt:lpstr>Chapter 2</vt:lpstr>
      <vt:lpstr>Outline</vt:lpstr>
      <vt:lpstr>Errors in Writing</vt:lpstr>
      <vt:lpstr>Importance of Spell Checking</vt:lpstr>
      <vt:lpstr>Punctuation</vt:lpstr>
      <vt:lpstr>Punctuation is Powerful</vt:lpstr>
      <vt:lpstr>Using Commas</vt:lpstr>
      <vt:lpstr>Using Commas with Which and That</vt:lpstr>
      <vt:lpstr>Using Semicolons</vt:lpstr>
      <vt:lpstr>Using Semicolons, cont</vt:lpstr>
      <vt:lpstr>Using Colons</vt:lpstr>
      <vt:lpstr>Using Parentheses</vt:lpstr>
      <vt:lpstr>Using Dashes</vt:lpstr>
      <vt:lpstr>Using Hyphens</vt:lpstr>
      <vt:lpstr>Using Quotation Marks</vt:lpstr>
      <vt:lpstr>Traditional Sentence Errors</vt:lpstr>
      <vt:lpstr>Making subject and verbs agree</vt:lpstr>
      <vt:lpstr>Modifier Problem</vt:lpstr>
      <vt:lpstr>Modifier Problem, cont</vt:lpstr>
      <vt:lpstr>Unclear Pronouns</vt:lpstr>
      <vt:lpstr>Parallelism</vt:lpstr>
      <vt:lpstr>Parallelism, Cont</vt:lpstr>
      <vt:lpstr>Male or Female Language</vt:lpstr>
      <vt:lpstr>Sentence Length</vt:lpstr>
      <vt:lpstr>Technical Usage of Words</vt:lpstr>
      <vt:lpstr>Jargons and Abbreviations</vt:lpstr>
      <vt:lpstr>Using Numbers</vt:lpstr>
      <vt:lpstr>Using Equations</vt:lpstr>
      <vt:lpstr>Using Equations, cont</vt:lpstr>
      <vt:lpstr>Homework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Discrete Fourier Transform</dc:title>
  <dc:creator>Essam Sourour</dc:creator>
  <cp:lastModifiedBy>Essam Sourour</cp:lastModifiedBy>
  <cp:revision>755</cp:revision>
  <dcterms:created xsi:type="dcterms:W3CDTF">2006-08-16T00:00:00Z</dcterms:created>
  <dcterms:modified xsi:type="dcterms:W3CDTF">2014-12-16T14:31:21Z</dcterms:modified>
</cp:coreProperties>
</file>