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301" r:id="rId3"/>
    <p:sldId id="303" r:id="rId4"/>
    <p:sldId id="304" r:id="rId5"/>
    <p:sldId id="305" r:id="rId6"/>
    <p:sldId id="306" r:id="rId7"/>
    <p:sldId id="307" r:id="rId8"/>
    <p:sldId id="308" r:id="rId9"/>
    <p:sldId id="309" r:id="rId10"/>
    <p:sldId id="310" r:id="rId11"/>
    <p:sldId id="312" r:id="rId12"/>
    <p:sldId id="311" r:id="rId13"/>
    <p:sldId id="313" r:id="rId14"/>
    <p:sldId id="314" r:id="rId15"/>
    <p:sldId id="315" r:id="rId16"/>
    <p:sldId id="316" r:id="rId17"/>
    <p:sldId id="317" r:id="rId18"/>
    <p:sldId id="318" r:id="rId19"/>
    <p:sldId id="319" r:id="rId20"/>
    <p:sldId id="320" r:id="rId21"/>
    <p:sldId id="321" r:id="rId22"/>
    <p:sldId id="324" r:id="rId23"/>
    <p:sldId id="323" r:id="rId24"/>
    <p:sldId id="322" r:id="rId25"/>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FF505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13" autoAdjust="0"/>
  </p:normalViewPr>
  <p:slideViewPr>
    <p:cSldViewPr>
      <p:cViewPr>
        <p:scale>
          <a:sx n="80" d="100"/>
          <a:sy n="80" d="100"/>
        </p:scale>
        <p:origin x="-2430" y="-6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A1ED22C0-9DE3-4925-8ECB-EB9992021C18}" type="datetimeFigureOut">
              <a:rPr lang="en-US" smtClean="0"/>
              <a:pPr/>
              <a:t>16-Dec-14</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D1BA0787-0046-4536-97AD-D13A13253640}"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38DBE94C-A799-4A19-B446-29F36F6B8B38}" type="datetimeFigureOut">
              <a:rPr lang="en-US" smtClean="0"/>
              <a:pPr/>
              <a:t>16-Dec-14</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B45D657B-6F04-4971-9A72-7A78E3C6C54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58D4CEF-73CC-4F0C-82E1-7085747A0A13}" type="datetime1">
              <a:rPr lang="en-US" smtClean="0"/>
              <a:pPr/>
              <a:t>16-Dec-14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8B993F-AFDE-4358-8793-B06E7D054DA8}" type="datetime1">
              <a:rPr lang="en-US" smtClean="0"/>
              <a:pPr/>
              <a:t>16-Dec-14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EF1D9B-CAC7-446E-9230-5B5DADE85ECD}" type="datetime1">
              <a:rPr lang="en-US" smtClean="0"/>
              <a:pPr/>
              <a:t>16-Dec-14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style>
          <a:lnRef idx="2">
            <a:schemeClr val="accent2"/>
          </a:lnRef>
          <a:fillRef idx="1">
            <a:schemeClr val="lt1"/>
          </a:fillRef>
          <a:effectRef idx="0">
            <a:schemeClr val="accent2"/>
          </a:effectRef>
          <a:fontRef idx="none"/>
        </p:style>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295400"/>
            <a:ext cx="8229600" cy="4830763"/>
          </a:xfrm>
        </p:spPr>
        <p:txBody>
          <a:bodyPr>
            <a:normAutofit/>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5A65EF-EAA9-4C9B-97AE-0003C2C02F50}" type="datetime1">
              <a:rPr lang="en-US" smtClean="0"/>
              <a:pPr/>
              <a:t>16-Dec-14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308AC8-4FF8-4D57-A284-E5F42D9EAC2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A9DE7A-E290-4BA7-AB5A-374179D61DF0}" type="datetime1">
              <a:rPr lang="en-US" smtClean="0"/>
              <a:pPr/>
              <a:t>16-Dec-14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F3FD7D-B44A-4241-8B36-9DBBC5611FC5}" type="datetime1">
              <a:rPr lang="en-US" smtClean="0"/>
              <a:pPr/>
              <a:t>16-Dec-14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F985E8-8A19-4965-A10E-DE1E492D92E1}" type="datetime1">
              <a:rPr lang="en-US" smtClean="0"/>
              <a:pPr/>
              <a:t>16-Dec-14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904379-CA57-4293-90CD-71B465B65979}" type="datetime1">
              <a:rPr lang="en-US" smtClean="0"/>
              <a:pPr/>
              <a:t>16-Dec-14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A09CDB-2357-4F13-9223-527A287191A1}" type="datetime1">
              <a:rPr lang="en-US" smtClean="0"/>
              <a:pPr/>
              <a:t>16-Dec-14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856DBE-6C59-49DF-9A60-699D78F80834}" type="datetime1">
              <a:rPr lang="en-US" smtClean="0"/>
              <a:pPr/>
              <a:t>16-Dec-14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1C7FBE-0B82-443D-91C8-BB3F3E31AC6C}" type="datetime1">
              <a:rPr lang="en-US" smtClean="0"/>
              <a:pPr/>
              <a:t>16-Dec-14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BCB6F2-C1F5-4D75-9FD0-5F2557D7E980}" type="datetime1">
              <a:rPr lang="en-US" smtClean="0"/>
              <a:pPr/>
              <a:t>16-Dec-14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0"/>
            <a:ext cx="7772400" cy="1831975"/>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b="1" dirty="0" smtClean="0"/>
              <a:t>EE x12</a:t>
            </a:r>
            <a:br>
              <a:rPr lang="en-US" b="1" dirty="0" smtClean="0"/>
            </a:br>
            <a:r>
              <a:rPr lang="en-US" b="1" dirty="0" smtClean="0"/>
              <a:t>Technical Reports Writing</a:t>
            </a:r>
            <a:br>
              <a:rPr lang="en-US" b="1" dirty="0" smtClean="0"/>
            </a:br>
            <a:r>
              <a:rPr lang="en-US" sz="3100" b="1" smtClean="0">
                <a:solidFill>
                  <a:srgbClr val="002060"/>
                </a:solidFill>
              </a:rPr>
              <a:t>Lecture </a:t>
            </a:r>
            <a:r>
              <a:rPr lang="en-US" sz="3100" b="1" smtClean="0">
                <a:solidFill>
                  <a:srgbClr val="002060"/>
                </a:solidFill>
              </a:rPr>
              <a:t>4 and 5</a:t>
            </a:r>
            <a:endParaRPr lang="en-US" sz="3100" b="1" dirty="0">
              <a:solidFill>
                <a:srgbClr val="002060"/>
              </a:solidFill>
            </a:endParaRPr>
          </a:p>
        </p:txBody>
      </p:sp>
      <p:sp>
        <p:nvSpPr>
          <p:cNvPr id="3" name="Subtitle 2"/>
          <p:cNvSpPr>
            <a:spLocks noGrp="1"/>
          </p:cNvSpPr>
          <p:nvPr>
            <p:ph type="subTitle" idx="1"/>
          </p:nvPr>
        </p:nvSpPr>
        <p:spPr>
          <a:xfrm>
            <a:off x="1371600" y="4191000"/>
            <a:ext cx="6400800" cy="1752600"/>
          </a:xfrm>
        </p:spPr>
        <p:txBody>
          <a:bodyPr/>
          <a:lstStyle/>
          <a:p>
            <a:r>
              <a:rPr lang="en-US" b="1" dirty="0" smtClean="0">
                <a:solidFill>
                  <a:srgbClr val="FF0000"/>
                </a:solidFill>
              </a:rPr>
              <a:t>Dr. Essam Sourour</a:t>
            </a:r>
          </a:p>
          <a:p>
            <a:r>
              <a:rPr lang="en-US" b="1" dirty="0" smtClean="0">
                <a:solidFill>
                  <a:srgbClr val="FF0000"/>
                </a:solidFill>
              </a:rPr>
              <a:t>Faculty of Engineering</a:t>
            </a:r>
          </a:p>
          <a:p>
            <a:r>
              <a:rPr lang="en-US" b="1" dirty="0" smtClean="0">
                <a:solidFill>
                  <a:srgbClr val="FF0000"/>
                </a:solidFill>
              </a:rPr>
              <a:t>Alexandria University</a:t>
            </a:r>
            <a:endParaRPr lang="en-US" b="1"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pic>
        <p:nvPicPr>
          <p:cNvPr id="6" name="Picture 5" descr="AlexLogo.png"/>
          <p:cNvPicPr>
            <a:picLocks noChangeAspect="1"/>
          </p:cNvPicPr>
          <p:nvPr/>
        </p:nvPicPr>
        <p:blipFill>
          <a:blip r:embed="rId2" cstate="print"/>
          <a:stretch>
            <a:fillRect/>
          </a:stretch>
        </p:blipFill>
        <p:spPr>
          <a:xfrm>
            <a:off x="6858000" y="228600"/>
            <a:ext cx="1905608" cy="163337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Make Your Ideas Accessible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Use tools to help reader grasp you ideas easily</a:t>
            </a:r>
          </a:p>
          <a:p>
            <a:r>
              <a:rPr lang="en-US" dirty="0" smtClean="0"/>
              <a:t>Use headings and subheadings</a:t>
            </a:r>
          </a:p>
          <a:p>
            <a:pPr lvl="1"/>
            <a:r>
              <a:rPr lang="en-US" dirty="0" smtClean="0"/>
              <a:t>Three levels at most</a:t>
            </a:r>
          </a:p>
          <a:p>
            <a:pPr lvl="1"/>
            <a:r>
              <a:rPr lang="en-US" dirty="0" smtClean="0"/>
              <a:t>Follow format (bold, underlining, numbering, margin, etc.)</a:t>
            </a:r>
          </a:p>
          <a:p>
            <a:pPr lvl="1"/>
            <a:r>
              <a:rPr lang="en-US" dirty="0" smtClean="0"/>
              <a:t>See textbook page 49 for an example</a:t>
            </a:r>
          </a:p>
          <a:p>
            <a:pPr lvl="1"/>
            <a:r>
              <a:rPr lang="en-US" dirty="0" smtClean="0"/>
              <a:t>Two to three headings per page</a:t>
            </a:r>
          </a:p>
          <a:p>
            <a:pPr lvl="1"/>
            <a:r>
              <a:rPr lang="en-US" dirty="0" smtClean="0"/>
              <a:t>Avoid lone headings (section 1, but no 2) and stacked headings (no text in-between)</a:t>
            </a:r>
          </a:p>
          <a:p>
            <a:r>
              <a:rPr lang="en-US" dirty="0" smtClean="0"/>
              <a:t>Use figures and tables</a:t>
            </a:r>
          </a:p>
          <a:p>
            <a:pPr lvl="1"/>
            <a:r>
              <a:rPr lang="en-US" dirty="0" smtClean="0"/>
              <a:t>Must include captions (Fig.1, </a:t>
            </a:r>
            <a:r>
              <a:rPr lang="en-US" dirty="0" err="1" smtClean="0"/>
              <a:t>xxxxxx</a:t>
            </a:r>
            <a:r>
              <a:rPr lang="en-US" dirty="0" smtClean="0"/>
              <a:t>) (Table 1, </a:t>
            </a:r>
            <a:r>
              <a:rPr lang="en-US" dirty="0" err="1" smtClean="0"/>
              <a:t>xxxxxxx</a:t>
            </a:r>
            <a:r>
              <a:rPr lang="en-US" dirty="0" smtClean="0"/>
              <a:t>)</a:t>
            </a:r>
          </a:p>
          <a:p>
            <a:pPr lvl="1"/>
            <a:r>
              <a:rPr lang="en-US" dirty="0" smtClean="0"/>
              <a:t>Must refer to them in text</a:t>
            </a:r>
          </a:p>
          <a:p>
            <a:r>
              <a:rPr lang="en-US" dirty="0" smtClean="0"/>
              <a:t>Use bulleted  and numbered lists</a:t>
            </a:r>
          </a:p>
          <a:p>
            <a:pPr lvl="1"/>
            <a:r>
              <a:rPr lang="en-US" dirty="0" smtClean="0"/>
              <a:t>Introduce the list</a:t>
            </a:r>
          </a:p>
          <a:p>
            <a:pPr lvl="1"/>
            <a:r>
              <a:rPr lang="en-US" dirty="0" smtClean="0"/>
              <a:t>Do not go mote than 10 items</a:t>
            </a:r>
          </a:p>
          <a:p>
            <a:pPr lvl="1"/>
            <a:r>
              <a:rPr lang="en-US" dirty="0" smtClean="0"/>
              <a:t>Separate them if too long</a:t>
            </a:r>
          </a:p>
          <a:p>
            <a:pPr lvl="1"/>
            <a:r>
              <a:rPr lang="en-US" dirty="0" smtClean="0"/>
              <a:t>Make them parallel in phrasing</a:t>
            </a:r>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Arial" pitchFamily="34" charset="0"/>
                <a:cs typeface="Arial" pitchFamily="34" charset="0"/>
              </a:rPr>
              <a:t>Bulleted and Numbered Lists</a:t>
            </a:r>
            <a:endParaRPr lang="en-US" dirty="0"/>
          </a:p>
        </p:txBody>
      </p:sp>
      <p:sp>
        <p:nvSpPr>
          <p:cNvPr id="3" name="Content Placeholder 2"/>
          <p:cNvSpPr>
            <a:spLocks noGrp="1"/>
          </p:cNvSpPr>
          <p:nvPr>
            <p:ph idx="1"/>
          </p:nvPr>
        </p:nvSpPr>
        <p:spPr/>
        <p:txBody>
          <a:bodyPr>
            <a:normAutofit fontScale="92500"/>
          </a:bodyPr>
          <a:lstStyle/>
          <a:p>
            <a:pPr>
              <a:buNone/>
            </a:pPr>
            <a:r>
              <a:rPr lang="en-US" b="1" i="1" dirty="0" smtClean="0">
                <a:solidFill>
                  <a:srgbClr val="FF0000"/>
                </a:solidFill>
              </a:rPr>
              <a:t>Problem:</a:t>
            </a:r>
          </a:p>
          <a:p>
            <a:pPr indent="1588">
              <a:buNone/>
            </a:pPr>
            <a:r>
              <a:rPr lang="en-US" dirty="0" smtClean="0"/>
              <a:t>First of all, set the dual power supply to +12 V and −12 V. Next, set up the op-amp as shown in Figure 1. Use a 1 </a:t>
            </a:r>
            <a:r>
              <a:rPr lang="en-US" dirty="0" err="1" smtClean="0"/>
              <a:t>Vpp</a:t>
            </a:r>
            <a:r>
              <a:rPr lang="en-US" dirty="0" smtClean="0"/>
              <a:t> sine wave at 1 kHz and then plot the output waveform on the HP digital scope. Then obtain a Bode plot for the gain from 200 Hz to 20 KHz.</a:t>
            </a:r>
          </a:p>
          <a:p>
            <a:endParaRPr lang="en-US" dirty="0" smtClean="0"/>
          </a:p>
          <a:p>
            <a:pPr>
              <a:buNone/>
            </a:pPr>
            <a:r>
              <a:rPr lang="en-US" b="1" i="1" dirty="0" smtClean="0">
                <a:solidFill>
                  <a:srgbClr val="FF0000"/>
                </a:solidFill>
              </a:rPr>
              <a:t>Revision:</a:t>
            </a:r>
          </a:p>
          <a:p>
            <a:pPr>
              <a:buFont typeface="+mj-lt"/>
              <a:buAutoNum type="arabicPeriod"/>
            </a:pPr>
            <a:r>
              <a:rPr lang="en-US" dirty="0" smtClean="0"/>
              <a:t>Set the dual power supply to +12 V and −12 V.</a:t>
            </a:r>
          </a:p>
          <a:p>
            <a:pPr>
              <a:buFont typeface="+mj-lt"/>
              <a:buAutoNum type="arabicPeriod"/>
            </a:pPr>
            <a:r>
              <a:rPr lang="en-US" dirty="0" smtClean="0"/>
              <a:t>Set up the op-amp as shown in Figure 1.</a:t>
            </a:r>
          </a:p>
          <a:p>
            <a:pPr>
              <a:buFont typeface="+mj-lt"/>
              <a:buAutoNum type="arabicPeriod"/>
            </a:pPr>
            <a:r>
              <a:rPr lang="en-US" dirty="0" smtClean="0"/>
              <a:t>Use a 1Vpp sine wave at 1 kHz.</a:t>
            </a:r>
          </a:p>
          <a:p>
            <a:pPr>
              <a:buFont typeface="+mj-lt"/>
              <a:buAutoNum type="arabicPeriod"/>
            </a:pPr>
            <a:r>
              <a:rPr lang="en-US" dirty="0" smtClean="0"/>
              <a:t>Plot the output waveform on the HP digital scope.</a:t>
            </a:r>
          </a:p>
          <a:p>
            <a:pPr>
              <a:buFont typeface="+mj-lt"/>
              <a:buAutoNum type="arabicPeriod"/>
            </a:pPr>
            <a:r>
              <a:rPr lang="en-US" dirty="0" smtClean="0"/>
              <a:t>Obtain a Bode plot for the gain from 200 Hz to 20 kHz.</a:t>
            </a:r>
          </a:p>
        </p:txBody>
      </p:sp>
      <p:sp>
        <p:nvSpPr>
          <p:cNvPr id="4" name="Slide Number Placeholder 3"/>
          <p:cNvSpPr>
            <a:spLocks noGrp="1"/>
          </p:cNvSpPr>
          <p:nvPr>
            <p:ph type="sldNum" sz="quarter" idx="12"/>
          </p:nvPr>
        </p:nvSpPr>
        <p:spPr/>
        <p:txBody>
          <a:bodyPr/>
          <a:lstStyle/>
          <a:p>
            <a:fld id="{80308AC8-4FF8-4D57-A284-E5F42D9EAC2C}"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Arial" pitchFamily="34" charset="0"/>
                <a:cs typeface="Arial" pitchFamily="34" charset="0"/>
              </a:rPr>
              <a:t>Lists: Parallel Phrasing</a:t>
            </a:r>
            <a:endParaRPr lang="en-US" dirty="0"/>
          </a:p>
        </p:txBody>
      </p:sp>
      <p:sp>
        <p:nvSpPr>
          <p:cNvPr id="3" name="Content Placeholder 2"/>
          <p:cNvSpPr>
            <a:spLocks noGrp="1"/>
          </p:cNvSpPr>
          <p:nvPr>
            <p:ph idx="1"/>
          </p:nvPr>
        </p:nvSpPr>
        <p:spPr>
          <a:xfrm>
            <a:off x="457200" y="1295400"/>
            <a:ext cx="8305800" cy="5029200"/>
          </a:xfrm>
        </p:spPr>
        <p:txBody>
          <a:bodyPr>
            <a:normAutofit fontScale="92500" lnSpcReduction="20000"/>
          </a:bodyPr>
          <a:lstStyle/>
          <a:p>
            <a:pPr>
              <a:spcAft>
                <a:spcPts val="900"/>
              </a:spcAft>
              <a:buNone/>
            </a:pPr>
            <a:r>
              <a:rPr lang="en-US" b="1" i="1" dirty="0" smtClean="0">
                <a:solidFill>
                  <a:srgbClr val="FF0000"/>
                </a:solidFill>
              </a:rPr>
              <a:t>Lack of parallel phrasing</a:t>
            </a:r>
            <a:r>
              <a:rPr lang="en-US" i="1" dirty="0" smtClean="0"/>
              <a:t>:</a:t>
            </a:r>
          </a:p>
          <a:p>
            <a:pPr>
              <a:spcAft>
                <a:spcPts val="900"/>
              </a:spcAft>
              <a:buNone/>
            </a:pPr>
            <a:r>
              <a:rPr lang="en-US" dirty="0" smtClean="0"/>
              <a:t>Last week we accomplished the following for WW3-a:</a:t>
            </a:r>
          </a:p>
          <a:p>
            <a:pPr marL="285750" indent="-285750"/>
            <a:r>
              <a:rPr lang="en-US" dirty="0" smtClean="0"/>
              <a:t>Completed logic design.</a:t>
            </a:r>
          </a:p>
          <a:p>
            <a:pPr marL="285750" indent="-285750"/>
            <a:r>
              <a:rPr lang="en-US" dirty="0" smtClean="0"/>
              <a:t>All instruction buffer blocks have had final simulations.</a:t>
            </a:r>
          </a:p>
          <a:p>
            <a:pPr marL="285750" indent="-285750"/>
            <a:r>
              <a:rPr lang="en-US" dirty="0" smtClean="0"/>
              <a:t>Written and debugged 75 percent of test patterns.</a:t>
            </a:r>
          </a:p>
          <a:p>
            <a:pPr marL="285750" indent="-285750"/>
            <a:r>
              <a:rPr lang="en-US" dirty="0" smtClean="0"/>
              <a:t>Scheduling of first production in Lab 16.</a:t>
            </a:r>
          </a:p>
          <a:p>
            <a:endParaRPr lang="en-US" dirty="0" smtClean="0"/>
          </a:p>
          <a:p>
            <a:pPr>
              <a:spcAft>
                <a:spcPts val="900"/>
              </a:spcAft>
              <a:buNone/>
            </a:pPr>
            <a:r>
              <a:rPr lang="en-US" b="1" i="1" dirty="0" smtClean="0">
                <a:solidFill>
                  <a:srgbClr val="FF0000"/>
                </a:solidFill>
              </a:rPr>
              <a:t>Revision:</a:t>
            </a:r>
          </a:p>
          <a:p>
            <a:pPr>
              <a:spcAft>
                <a:spcPts val="900"/>
              </a:spcAft>
              <a:buNone/>
            </a:pPr>
            <a:r>
              <a:rPr lang="en-US" dirty="0" smtClean="0"/>
              <a:t>Last week we accomplished the following for WW3-a:</a:t>
            </a:r>
          </a:p>
          <a:p>
            <a:pPr marL="285750" indent="-285750"/>
            <a:r>
              <a:rPr lang="en-US" dirty="0" smtClean="0"/>
              <a:t>Completed logic design.</a:t>
            </a:r>
          </a:p>
          <a:p>
            <a:pPr marL="285750" indent="-285750"/>
            <a:r>
              <a:rPr lang="en-US" dirty="0" smtClean="0"/>
              <a:t>Ran final simulations on all instruction buffer blocks.</a:t>
            </a:r>
          </a:p>
          <a:p>
            <a:pPr marL="285750" indent="-285750"/>
            <a:r>
              <a:rPr lang="en-US" dirty="0" smtClean="0"/>
              <a:t>Wrote and debugged 75 percent of test patterns.</a:t>
            </a:r>
          </a:p>
          <a:p>
            <a:pPr marL="285750" indent="-285750"/>
            <a:r>
              <a:rPr lang="en-US" dirty="0" smtClean="0"/>
              <a:t>Scheduled first production in Lab 16.</a:t>
            </a:r>
          </a:p>
          <a:p>
            <a:pPr>
              <a:buNone/>
            </a:pPr>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Efficient Wording</a:t>
            </a:r>
            <a:endParaRPr lang="en-US" dirty="0"/>
          </a:p>
        </p:txBody>
      </p:sp>
      <p:sp>
        <p:nvSpPr>
          <p:cNvPr id="3" name="Content Placeholder 2"/>
          <p:cNvSpPr>
            <a:spLocks noGrp="1"/>
          </p:cNvSpPr>
          <p:nvPr>
            <p:ph idx="1"/>
          </p:nvPr>
        </p:nvSpPr>
        <p:spPr/>
        <p:txBody>
          <a:bodyPr/>
          <a:lstStyle/>
          <a:p>
            <a:r>
              <a:rPr lang="en-US" dirty="0" smtClean="0"/>
              <a:t>Use simpler words when possible</a:t>
            </a:r>
          </a:p>
          <a:p>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13</a:t>
            </a:fld>
            <a:endParaRPr lang="en-US" dirty="0"/>
          </a:p>
        </p:txBody>
      </p:sp>
      <p:pic>
        <p:nvPicPr>
          <p:cNvPr id="1027" name="Picture 3"/>
          <p:cNvPicPr>
            <a:picLocks noChangeAspect="1" noChangeArrowheads="1"/>
          </p:cNvPicPr>
          <p:nvPr/>
        </p:nvPicPr>
        <p:blipFill>
          <a:blip r:embed="rId2" cstate="print"/>
          <a:srcRect/>
          <a:stretch>
            <a:fillRect/>
          </a:stretch>
        </p:blipFill>
        <p:spPr bwMode="auto">
          <a:xfrm>
            <a:off x="228600" y="2057400"/>
            <a:ext cx="8589018" cy="2971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Remove Redundant Wording</a:t>
            </a:r>
            <a:endParaRPr lang="en-US" dirty="0"/>
          </a:p>
        </p:txBody>
      </p:sp>
      <p:sp>
        <p:nvSpPr>
          <p:cNvPr id="3" name="Content Placeholder 2"/>
          <p:cNvSpPr>
            <a:spLocks noGrp="1"/>
          </p:cNvSpPr>
          <p:nvPr>
            <p:ph idx="1"/>
          </p:nvPr>
        </p:nvSpPr>
        <p:spPr>
          <a:xfrm>
            <a:off x="457200" y="1295400"/>
            <a:ext cx="8382000" cy="5105400"/>
          </a:xfrm>
        </p:spPr>
        <p:txBody>
          <a:bodyPr>
            <a:normAutofit fontScale="92500" lnSpcReduction="20000"/>
          </a:bodyPr>
          <a:lstStyle/>
          <a:p>
            <a:r>
              <a:rPr lang="en-US" b="1" i="1" dirty="0" smtClean="0"/>
              <a:t>Wordy</a:t>
            </a:r>
            <a:r>
              <a:rPr lang="en-US" dirty="0" smtClean="0"/>
              <a:t>: </a:t>
            </a:r>
            <a:r>
              <a:rPr lang="en-US" dirty="0" smtClean="0">
                <a:solidFill>
                  <a:srgbClr val="FF0000"/>
                </a:solidFill>
              </a:rPr>
              <a:t>It is essential that </a:t>
            </a:r>
            <a:r>
              <a:rPr lang="en-US" dirty="0" smtClean="0"/>
              <a:t>the lens be cleaned </a:t>
            </a:r>
            <a:r>
              <a:rPr lang="en-US" dirty="0" smtClean="0">
                <a:solidFill>
                  <a:srgbClr val="FF0000"/>
                </a:solidFill>
              </a:rPr>
              <a:t>at frequent intervals on a regular basis as is explained in</a:t>
            </a:r>
            <a:r>
              <a:rPr lang="en-US" dirty="0" smtClean="0"/>
              <a:t> Ops Procedure 132-c.</a:t>
            </a:r>
          </a:p>
          <a:p>
            <a:pPr>
              <a:spcAft>
                <a:spcPts val="900"/>
              </a:spcAft>
            </a:pPr>
            <a:r>
              <a:rPr lang="en-US" b="1" i="1" dirty="0" smtClean="0"/>
              <a:t>Concise</a:t>
            </a:r>
            <a:r>
              <a:rPr lang="en-US" dirty="0" smtClean="0"/>
              <a:t>: Clean the lens frequently and regularly (see Ops Procedure 132-c).</a:t>
            </a:r>
          </a:p>
          <a:p>
            <a:r>
              <a:rPr lang="en-US" b="1" i="1" dirty="0" smtClean="0"/>
              <a:t>Wordy</a:t>
            </a:r>
            <a:r>
              <a:rPr lang="en-US" dirty="0" smtClean="0"/>
              <a:t>: </a:t>
            </a:r>
            <a:r>
              <a:rPr lang="en-US" dirty="0" smtClean="0">
                <a:solidFill>
                  <a:srgbClr val="FF0000"/>
                </a:solidFill>
              </a:rPr>
              <a:t>The location of </a:t>
            </a:r>
            <a:r>
              <a:rPr lang="en-US" dirty="0" smtClean="0"/>
              <a:t>the experimental robotics laboratory is in room 212A.</a:t>
            </a:r>
          </a:p>
          <a:p>
            <a:pPr>
              <a:spcAft>
                <a:spcPts val="900"/>
              </a:spcAft>
            </a:pPr>
            <a:r>
              <a:rPr lang="en-US" b="1" i="1" dirty="0" smtClean="0"/>
              <a:t>Noise-free</a:t>
            </a:r>
            <a:r>
              <a:rPr lang="en-US" dirty="0" smtClean="0"/>
              <a:t>: The experimental robotics lab is in 212A.</a:t>
            </a:r>
          </a:p>
          <a:p>
            <a:r>
              <a:rPr lang="en-US" b="1" i="1" dirty="0" smtClean="0"/>
              <a:t>Wordy</a:t>
            </a:r>
            <a:r>
              <a:rPr lang="en-US" dirty="0" smtClean="0"/>
              <a:t>: </a:t>
            </a:r>
            <a:r>
              <a:rPr lang="en-US" dirty="0" smtClean="0">
                <a:solidFill>
                  <a:srgbClr val="FF0000"/>
                </a:solidFill>
              </a:rPr>
              <a:t>There are </a:t>
            </a:r>
            <a:r>
              <a:rPr lang="en-US" dirty="0" smtClean="0"/>
              <a:t>several EC countries </a:t>
            </a:r>
            <a:r>
              <a:rPr lang="en-US" dirty="0" smtClean="0">
                <a:solidFill>
                  <a:srgbClr val="FF0000"/>
                </a:solidFill>
              </a:rPr>
              <a:t>that are now </a:t>
            </a:r>
            <a:r>
              <a:rPr lang="en-US" dirty="0" smtClean="0"/>
              <a:t>trying to upgrade the communication skills of their engineers.</a:t>
            </a:r>
          </a:p>
          <a:p>
            <a:r>
              <a:rPr lang="en-US" b="1" i="1" dirty="0" smtClean="0"/>
              <a:t>Concise</a:t>
            </a:r>
            <a:r>
              <a:rPr lang="en-US" dirty="0" smtClean="0"/>
              <a:t>: Several EC countries are trying to upgrade the communication skills of their engineers.</a:t>
            </a:r>
          </a:p>
          <a:p>
            <a:r>
              <a:rPr lang="en-US" b="1" i="1" dirty="0" smtClean="0"/>
              <a:t>Wordiness</a:t>
            </a:r>
            <a:r>
              <a:rPr lang="en-US" dirty="0" smtClean="0"/>
              <a:t>: </a:t>
            </a:r>
            <a:r>
              <a:rPr lang="en-US" dirty="0" smtClean="0">
                <a:solidFill>
                  <a:srgbClr val="FF0000"/>
                </a:solidFill>
              </a:rPr>
              <a:t>With reference to the fact that </a:t>
            </a:r>
            <a:r>
              <a:rPr lang="en-US" dirty="0" smtClean="0"/>
              <a:t>the company </a:t>
            </a:r>
            <a:r>
              <a:rPr lang="en-US" dirty="0" smtClean="0">
                <a:solidFill>
                  <a:srgbClr val="FF0000"/>
                </a:solidFill>
              </a:rPr>
              <a:t>is deficient in </a:t>
            </a:r>
            <a:r>
              <a:rPr lang="en-US" dirty="0" smtClean="0"/>
              <a:t>manufacturing and production space, the contract </a:t>
            </a:r>
            <a:r>
              <a:rPr lang="en-US" dirty="0" smtClean="0">
                <a:solidFill>
                  <a:srgbClr val="FF0000"/>
                </a:solidFill>
              </a:rPr>
              <a:t>may in all probability </a:t>
            </a:r>
            <a:r>
              <a:rPr lang="en-US" dirty="0" smtClean="0"/>
              <a:t>be awarded to some other enterprise.</a:t>
            </a:r>
          </a:p>
          <a:p>
            <a:r>
              <a:rPr lang="en-US" b="1" i="1" dirty="0" smtClean="0"/>
              <a:t>Revision</a:t>
            </a:r>
            <a:r>
              <a:rPr lang="en-US" dirty="0" smtClean="0"/>
              <a:t>: The company may not be awarded the contract because it lacks production facilities.</a:t>
            </a:r>
          </a:p>
          <a:p>
            <a:pPr>
              <a:buNone/>
            </a:pPr>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ial" pitchFamily="34" charset="0"/>
                <a:cs typeface="Arial" pitchFamily="34" charset="0"/>
              </a:rPr>
              <a:t>Avoid Unnecessary Passive Voice</a:t>
            </a:r>
            <a:endParaRPr lang="en-US" dirty="0"/>
          </a:p>
        </p:txBody>
      </p:sp>
      <p:sp>
        <p:nvSpPr>
          <p:cNvPr id="3" name="Content Placeholder 2"/>
          <p:cNvSpPr>
            <a:spLocks noGrp="1"/>
          </p:cNvSpPr>
          <p:nvPr>
            <p:ph idx="1"/>
          </p:nvPr>
        </p:nvSpPr>
        <p:spPr/>
        <p:txBody>
          <a:bodyPr>
            <a:normAutofit fontScale="92500" lnSpcReduction="10000"/>
          </a:bodyPr>
          <a:lstStyle/>
          <a:p>
            <a:r>
              <a:rPr lang="en-US" b="1" i="1" dirty="0" smtClean="0"/>
              <a:t>Passive-voice problem</a:t>
            </a:r>
            <a:r>
              <a:rPr lang="en-US" dirty="0" smtClean="0"/>
              <a:t>: In order to estimate company sales, industry estimates </a:t>
            </a:r>
            <a:r>
              <a:rPr lang="en-US" dirty="0" smtClean="0">
                <a:solidFill>
                  <a:srgbClr val="FF0000"/>
                </a:solidFill>
              </a:rPr>
              <a:t>should first be looked at</a:t>
            </a:r>
            <a:r>
              <a:rPr lang="en-US" dirty="0" smtClean="0"/>
              <a:t>, because the sales of an individual company </a:t>
            </a:r>
            <a:r>
              <a:rPr lang="en-US" dirty="0" smtClean="0">
                <a:solidFill>
                  <a:srgbClr val="FF0000"/>
                </a:solidFill>
              </a:rPr>
              <a:t>are often reflected by </a:t>
            </a:r>
            <a:r>
              <a:rPr lang="en-US" dirty="0" smtClean="0"/>
              <a:t>them.</a:t>
            </a:r>
          </a:p>
          <a:p>
            <a:r>
              <a:rPr lang="en-US" b="1" i="1" dirty="0" smtClean="0"/>
              <a:t>Revision</a:t>
            </a:r>
            <a:r>
              <a:rPr lang="en-US" dirty="0" smtClean="0"/>
              <a:t>: To estimate company sales, </a:t>
            </a:r>
            <a:r>
              <a:rPr lang="en-US" dirty="0" smtClean="0">
                <a:solidFill>
                  <a:srgbClr val="0070C0"/>
                </a:solidFill>
              </a:rPr>
              <a:t>look at </a:t>
            </a:r>
            <a:r>
              <a:rPr lang="en-US" dirty="0" smtClean="0"/>
              <a:t>industry estimates because individual company sales often </a:t>
            </a:r>
            <a:r>
              <a:rPr lang="en-US" dirty="0" smtClean="0">
                <a:solidFill>
                  <a:srgbClr val="0070C0"/>
                </a:solidFill>
              </a:rPr>
              <a:t>reflect</a:t>
            </a:r>
            <a:r>
              <a:rPr lang="en-US" dirty="0" smtClean="0"/>
              <a:t> them.</a:t>
            </a:r>
          </a:p>
          <a:p>
            <a:endParaRPr lang="en-US" dirty="0" smtClean="0"/>
          </a:p>
          <a:p>
            <a:pPr>
              <a:spcAft>
                <a:spcPts val="600"/>
              </a:spcAft>
            </a:pPr>
            <a:r>
              <a:rPr lang="en-US" b="1" i="1" dirty="0" smtClean="0"/>
              <a:t>Passive-voice problem</a:t>
            </a:r>
            <a:r>
              <a:rPr lang="en-US" dirty="0" smtClean="0"/>
              <a:t>: Control of the flow </a:t>
            </a:r>
            <a:r>
              <a:rPr lang="en-US" dirty="0" smtClean="0">
                <a:solidFill>
                  <a:srgbClr val="FF0000"/>
                </a:solidFill>
              </a:rPr>
              <a:t>is provided by </a:t>
            </a:r>
            <a:r>
              <a:rPr lang="en-US" dirty="0" smtClean="0"/>
              <a:t>a DJ-12 valve.</a:t>
            </a:r>
          </a:p>
          <a:p>
            <a:r>
              <a:rPr lang="en-US" b="1" i="1" dirty="0" smtClean="0"/>
              <a:t>Revision</a:t>
            </a:r>
            <a:r>
              <a:rPr lang="en-US" dirty="0" smtClean="0"/>
              <a:t>: A DJ-12 valve </a:t>
            </a:r>
            <a:r>
              <a:rPr lang="en-US" dirty="0" smtClean="0">
                <a:solidFill>
                  <a:srgbClr val="0070C0"/>
                </a:solidFill>
              </a:rPr>
              <a:t>controls</a:t>
            </a:r>
            <a:r>
              <a:rPr lang="en-US" dirty="0" smtClean="0"/>
              <a:t> the flow.</a:t>
            </a:r>
          </a:p>
          <a:p>
            <a:endParaRPr lang="en-US" i="1" dirty="0" smtClean="0"/>
          </a:p>
          <a:p>
            <a:r>
              <a:rPr lang="en-US" b="1" i="1" dirty="0" smtClean="0"/>
              <a:t>Passive-voice problem</a:t>
            </a:r>
            <a:r>
              <a:rPr lang="en-US" dirty="0" smtClean="0"/>
              <a:t>: A system for delineating these factors </a:t>
            </a:r>
            <a:r>
              <a:rPr lang="en-US" dirty="0" smtClean="0">
                <a:solidFill>
                  <a:srgbClr val="FF0000"/>
                </a:solidFill>
              </a:rPr>
              <a:t>is shown</a:t>
            </a:r>
            <a:r>
              <a:rPr lang="en-US" dirty="0" smtClean="0"/>
              <a:t> in Figure 5.</a:t>
            </a:r>
          </a:p>
          <a:p>
            <a:r>
              <a:rPr lang="en-US" b="1" i="1" dirty="0" smtClean="0"/>
              <a:t>Revision</a:t>
            </a:r>
            <a:r>
              <a:rPr lang="en-US" dirty="0" smtClean="0"/>
              <a:t>: Figure 5 </a:t>
            </a:r>
            <a:r>
              <a:rPr lang="en-US" dirty="0" smtClean="0">
                <a:solidFill>
                  <a:srgbClr val="0070C0"/>
                </a:solidFill>
              </a:rPr>
              <a:t>shows</a:t>
            </a:r>
            <a:r>
              <a:rPr lang="en-US" dirty="0" smtClean="0"/>
              <a:t> a system for delineating these factors.</a:t>
            </a:r>
          </a:p>
          <a:p>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ial" pitchFamily="34" charset="0"/>
                <a:cs typeface="Arial" pitchFamily="34" charset="0"/>
              </a:rPr>
              <a:t>Unnecessary Use for Verb “to be”</a:t>
            </a:r>
            <a:endParaRPr lang="en-US" dirty="0"/>
          </a:p>
        </p:txBody>
      </p:sp>
      <p:sp>
        <p:nvSpPr>
          <p:cNvPr id="3" name="Content Placeholder 2"/>
          <p:cNvSpPr>
            <a:spLocks noGrp="1"/>
          </p:cNvSpPr>
          <p:nvPr>
            <p:ph idx="1"/>
          </p:nvPr>
        </p:nvSpPr>
        <p:spPr/>
        <p:txBody>
          <a:bodyPr/>
          <a:lstStyle/>
          <a:p>
            <a:r>
              <a:rPr lang="en-US" dirty="0" smtClean="0"/>
              <a:t>Often we use “it is” or “there are” unnecessarily:</a:t>
            </a:r>
          </a:p>
          <a:p>
            <a:endParaRPr lang="en-US" i="1" u="sng" dirty="0" smtClean="0">
              <a:solidFill>
                <a:srgbClr val="FF0000"/>
              </a:solidFill>
            </a:endParaRPr>
          </a:p>
          <a:p>
            <a:r>
              <a:rPr lang="en-US" i="1" u="sng" dirty="0" smtClean="0">
                <a:solidFill>
                  <a:srgbClr val="FF0000"/>
                </a:solidFill>
              </a:rPr>
              <a:t>It is </a:t>
            </a:r>
            <a:r>
              <a:rPr lang="en-US" i="1" dirty="0" smtClean="0"/>
              <a:t>the results of studies of the central region of the M87 </a:t>
            </a:r>
            <a:r>
              <a:rPr lang="en-US" dirty="0" smtClean="0"/>
              <a:t>galaxy that have shown that </a:t>
            </a:r>
            <a:r>
              <a:rPr lang="en-US" u="sng" dirty="0" smtClean="0">
                <a:solidFill>
                  <a:srgbClr val="FF0000"/>
                </a:solidFill>
              </a:rPr>
              <a:t>there are </a:t>
            </a:r>
            <a:r>
              <a:rPr lang="en-US" dirty="0" smtClean="0"/>
              <a:t>stars near the center that move around as though </a:t>
            </a:r>
            <a:r>
              <a:rPr lang="en-US" u="sng" dirty="0" smtClean="0">
                <a:solidFill>
                  <a:srgbClr val="FF0000"/>
                </a:solidFill>
              </a:rPr>
              <a:t>there were </a:t>
            </a:r>
            <a:r>
              <a:rPr lang="en-US" dirty="0" smtClean="0"/>
              <a:t>some huge mass at the center attracting them.</a:t>
            </a:r>
          </a:p>
          <a:p>
            <a:endParaRPr lang="en-US" i="1" dirty="0" smtClean="0"/>
          </a:p>
          <a:p>
            <a:r>
              <a:rPr lang="en-US" i="1" dirty="0" smtClean="0"/>
              <a:t>Revision: Results of studies of the central region of the M87 galaxy show that </a:t>
            </a:r>
            <a:r>
              <a:rPr lang="en-US" dirty="0" smtClean="0"/>
              <a:t>stars near the center move around as though some huge mass at the center were attracting them.</a:t>
            </a:r>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Mind-Numbing Noun Stacks</a:t>
            </a:r>
            <a:endParaRPr lang="en-US" dirty="0"/>
          </a:p>
        </p:txBody>
      </p:sp>
      <p:sp>
        <p:nvSpPr>
          <p:cNvPr id="3" name="Content Placeholder 2"/>
          <p:cNvSpPr>
            <a:spLocks noGrp="1"/>
          </p:cNvSpPr>
          <p:nvPr>
            <p:ph idx="1"/>
          </p:nvPr>
        </p:nvSpPr>
        <p:spPr/>
        <p:txBody>
          <a:bodyPr>
            <a:normAutofit/>
          </a:bodyPr>
          <a:lstStyle/>
          <a:p>
            <a:r>
              <a:rPr lang="en-US" dirty="0" smtClean="0"/>
              <a:t>Avoid long nouns that consists of a stack of other nouns</a:t>
            </a:r>
          </a:p>
          <a:p>
            <a:endParaRPr lang="en-US" dirty="0" smtClean="0"/>
          </a:p>
          <a:p>
            <a:r>
              <a:rPr lang="en-US" i="1" dirty="0" smtClean="0"/>
              <a:t>Noun stack</a:t>
            </a:r>
            <a:r>
              <a:rPr lang="en-US" dirty="0" smtClean="0"/>
              <a:t>: </a:t>
            </a:r>
            <a:r>
              <a:rPr lang="en-US" u="sng" dirty="0" smtClean="0">
                <a:solidFill>
                  <a:srgbClr val="FF0000"/>
                </a:solidFill>
              </a:rPr>
              <a:t>Combustion-chamber exit gas temperatures </a:t>
            </a:r>
            <a:r>
              <a:rPr lang="en-US" dirty="0" smtClean="0"/>
              <a:t>are approximately 2400◦F.</a:t>
            </a:r>
          </a:p>
          <a:p>
            <a:r>
              <a:rPr lang="en-US" i="1" dirty="0" smtClean="0"/>
              <a:t>Revision</a:t>
            </a:r>
            <a:r>
              <a:rPr lang="en-US" dirty="0" smtClean="0"/>
              <a:t>: The temperature of gas exiting the combustion chamber is about 2400◦F.</a:t>
            </a:r>
          </a:p>
          <a:p>
            <a:endParaRPr lang="en-US" dirty="0" smtClean="0"/>
          </a:p>
          <a:p>
            <a:pPr>
              <a:spcAft>
                <a:spcPts val="600"/>
              </a:spcAft>
            </a:pPr>
            <a:r>
              <a:rPr lang="en-US" i="1" dirty="0" smtClean="0"/>
              <a:t>Noun stack</a:t>
            </a:r>
            <a:r>
              <a:rPr lang="en-US" dirty="0" smtClean="0"/>
              <a:t>: Install a </a:t>
            </a:r>
            <a:r>
              <a:rPr lang="en-US" u="sng" dirty="0" smtClean="0">
                <a:solidFill>
                  <a:srgbClr val="FF0000"/>
                </a:solidFill>
              </a:rPr>
              <a:t>hazardous materials disposal monitor system</a:t>
            </a:r>
            <a:r>
              <a:rPr lang="en-US" dirty="0" smtClean="0"/>
              <a:t>.</a:t>
            </a:r>
          </a:p>
          <a:p>
            <a:r>
              <a:rPr lang="en-US" i="1" dirty="0" smtClean="0"/>
              <a:t>Revision</a:t>
            </a:r>
            <a:r>
              <a:rPr lang="en-US" dirty="0" smtClean="0"/>
              <a:t>: Install a system for monitoring the disposal of hazardous materials.</a:t>
            </a:r>
          </a:p>
          <a:p>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 Ambiguity</a:t>
            </a:r>
            <a:endParaRPr lang="en-US" dirty="0"/>
          </a:p>
        </p:txBody>
      </p:sp>
      <p:sp>
        <p:nvSpPr>
          <p:cNvPr id="3" name="Content Placeholder 2"/>
          <p:cNvSpPr>
            <a:spLocks noGrp="1"/>
          </p:cNvSpPr>
          <p:nvPr>
            <p:ph idx="1"/>
          </p:nvPr>
        </p:nvSpPr>
        <p:spPr>
          <a:xfrm>
            <a:off x="457200" y="1295400"/>
            <a:ext cx="8229600" cy="5029200"/>
          </a:xfrm>
        </p:spPr>
        <p:txBody>
          <a:bodyPr>
            <a:normAutofit fontScale="92500" lnSpcReduction="10000"/>
          </a:bodyPr>
          <a:lstStyle/>
          <a:p>
            <a:r>
              <a:rPr lang="en-US" dirty="0" smtClean="0"/>
              <a:t>Ambiguous sentence involves more than one possible meaning</a:t>
            </a:r>
          </a:p>
          <a:p>
            <a:endParaRPr lang="en-US" i="1" dirty="0" smtClean="0"/>
          </a:p>
          <a:p>
            <a:r>
              <a:rPr lang="en-US" b="1" i="1" dirty="0" smtClean="0">
                <a:solidFill>
                  <a:srgbClr val="C00000"/>
                </a:solidFill>
              </a:rPr>
              <a:t>Ambiguous</a:t>
            </a:r>
            <a:r>
              <a:rPr lang="en-US" i="1" dirty="0" smtClean="0"/>
              <a:t>: </a:t>
            </a:r>
            <a:r>
              <a:rPr lang="en-US" dirty="0" smtClean="0"/>
              <a:t>Before accepting materials from the new subcontractors, we should make sure </a:t>
            </a:r>
            <a:r>
              <a:rPr lang="en-US" b="1" u="sng" dirty="0" smtClean="0">
                <a:solidFill>
                  <a:srgbClr val="FF0000"/>
                </a:solidFill>
              </a:rPr>
              <a:t>they</a:t>
            </a:r>
            <a:r>
              <a:rPr lang="en-US" dirty="0" smtClean="0"/>
              <a:t> meet our requirements. (What is meant by “</a:t>
            </a:r>
            <a:r>
              <a:rPr lang="en-US" b="1" u="sng" dirty="0" smtClean="0">
                <a:solidFill>
                  <a:srgbClr val="FF0000"/>
                </a:solidFill>
              </a:rPr>
              <a:t>they</a:t>
            </a:r>
            <a:r>
              <a:rPr lang="en-US" dirty="0" smtClean="0"/>
              <a:t>” ? materials or subcontractors?)</a:t>
            </a:r>
          </a:p>
          <a:p>
            <a:r>
              <a:rPr lang="en-US" b="1" i="1" dirty="0" smtClean="0">
                <a:solidFill>
                  <a:srgbClr val="C00000"/>
                </a:solidFill>
              </a:rPr>
              <a:t>Clear</a:t>
            </a:r>
            <a:r>
              <a:rPr lang="en-US" i="1" dirty="0" smtClean="0"/>
              <a:t>: </a:t>
            </a:r>
            <a:r>
              <a:rPr lang="en-US" dirty="0" smtClean="0"/>
              <a:t>Before we accept  them, we should make sure the materials from the new subcontractors meet our requirements.</a:t>
            </a:r>
          </a:p>
          <a:p>
            <a:endParaRPr lang="en-US" dirty="0" smtClean="0"/>
          </a:p>
          <a:p>
            <a:r>
              <a:rPr lang="en-US" b="1" i="1" dirty="0" smtClean="0">
                <a:solidFill>
                  <a:srgbClr val="C00000"/>
                </a:solidFill>
              </a:rPr>
              <a:t>Ambiguous</a:t>
            </a:r>
            <a:r>
              <a:rPr lang="en-US" i="1" dirty="0" smtClean="0"/>
              <a:t>: </a:t>
            </a:r>
            <a:r>
              <a:rPr lang="en-US" dirty="0" smtClean="0"/>
              <a:t>The microprocessor interfaced directly with the 7055 RAM chip. </a:t>
            </a:r>
            <a:r>
              <a:rPr lang="en-US" b="1" u="sng" dirty="0" smtClean="0">
                <a:solidFill>
                  <a:srgbClr val="FF0000"/>
                </a:solidFill>
              </a:rPr>
              <a:t>It</a:t>
            </a:r>
            <a:r>
              <a:rPr lang="en-US" dirty="0" smtClean="0"/>
              <a:t> runs at 5MHz. (what runs at 5MHz ?)</a:t>
            </a:r>
          </a:p>
          <a:p>
            <a:r>
              <a:rPr lang="en-US" b="1" i="1" dirty="0" smtClean="0">
                <a:solidFill>
                  <a:srgbClr val="C00000"/>
                </a:solidFill>
              </a:rPr>
              <a:t>Clear</a:t>
            </a:r>
            <a:r>
              <a:rPr lang="en-US" i="1" dirty="0" smtClean="0"/>
              <a:t>:</a:t>
            </a:r>
            <a:r>
              <a:rPr lang="en-US" dirty="0" smtClean="0"/>
              <a:t> The microprocessor interfaced directly with the 7055 RAM chip. The 7055 runs at 5MHz.</a:t>
            </a:r>
          </a:p>
          <a:p>
            <a:endParaRPr lang="en-US" dirty="0" smtClean="0"/>
          </a:p>
          <a:p>
            <a:pPr>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 Ambiguity, cont</a:t>
            </a:r>
            <a:endParaRPr lang="en-US" dirty="0"/>
          </a:p>
        </p:txBody>
      </p:sp>
      <p:sp>
        <p:nvSpPr>
          <p:cNvPr id="3" name="Content Placeholder 2"/>
          <p:cNvSpPr>
            <a:spLocks noGrp="1"/>
          </p:cNvSpPr>
          <p:nvPr>
            <p:ph idx="1"/>
          </p:nvPr>
        </p:nvSpPr>
        <p:spPr/>
        <p:txBody>
          <a:bodyPr/>
          <a:lstStyle/>
          <a:p>
            <a:r>
              <a:rPr lang="en-US" b="1" i="1" dirty="0" smtClean="0">
                <a:solidFill>
                  <a:srgbClr val="C00000"/>
                </a:solidFill>
              </a:rPr>
              <a:t>Ambiguous</a:t>
            </a:r>
            <a:r>
              <a:rPr lang="en-US" i="1" dirty="0" smtClean="0"/>
              <a:t>: </a:t>
            </a:r>
            <a:r>
              <a:rPr lang="en-US" dirty="0" smtClean="0"/>
              <a:t>Our records now include all development reports for B-44 engines received from JPL. (what is received from JPL? Reports or B-44 ?)</a:t>
            </a:r>
          </a:p>
          <a:p>
            <a:r>
              <a:rPr lang="en-US" b="1" i="1" dirty="0" smtClean="0">
                <a:solidFill>
                  <a:srgbClr val="C00000"/>
                </a:solidFill>
              </a:rPr>
              <a:t>Clear</a:t>
            </a:r>
            <a:r>
              <a:rPr lang="en-US" i="1" dirty="0" smtClean="0"/>
              <a:t>: </a:t>
            </a:r>
            <a:r>
              <a:rPr lang="en-US" dirty="0" smtClean="0"/>
              <a:t>Our records now include all B-44 engine development reports received from JPL.</a:t>
            </a:r>
          </a:p>
          <a:p>
            <a:endParaRPr lang="en-US" dirty="0" smtClean="0"/>
          </a:p>
          <a:p>
            <a:r>
              <a:rPr lang="en-US" b="1" i="1" dirty="0" smtClean="0">
                <a:solidFill>
                  <a:srgbClr val="C00000"/>
                </a:solidFill>
              </a:rPr>
              <a:t>Ambiguous</a:t>
            </a:r>
            <a:r>
              <a:rPr lang="en-US" i="1" dirty="0" smtClean="0"/>
              <a:t>: </a:t>
            </a:r>
            <a:r>
              <a:rPr lang="en-US" dirty="0" smtClean="0"/>
              <a:t>After testing out at the specified high temperatures, the lab accepted the new chip. (What was tested? The chip or the lab?</a:t>
            </a:r>
          </a:p>
          <a:p>
            <a:r>
              <a:rPr lang="en-US" b="1" i="1" dirty="0" smtClean="0">
                <a:solidFill>
                  <a:srgbClr val="C00000"/>
                </a:solidFill>
              </a:rPr>
              <a:t>Clear</a:t>
            </a:r>
            <a:r>
              <a:rPr lang="en-US" i="1" dirty="0" smtClean="0"/>
              <a:t>: </a:t>
            </a:r>
            <a:r>
              <a:rPr lang="en-US" dirty="0" smtClean="0"/>
              <a:t>The lab accepted the new chip after it tested out at the specified high temperatures. </a:t>
            </a:r>
          </a:p>
          <a:p>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Chapter 3</a:t>
            </a:r>
            <a:endParaRPr lang="en-US" b="1" dirty="0">
              <a:solidFill>
                <a:srgbClr val="FF0000"/>
              </a:solidFill>
            </a:endParaRPr>
          </a:p>
        </p:txBody>
      </p:sp>
      <p:sp>
        <p:nvSpPr>
          <p:cNvPr id="3" name="Content Placeholder 2"/>
          <p:cNvSpPr>
            <a:spLocks noGrp="1"/>
          </p:cNvSpPr>
          <p:nvPr>
            <p:ph idx="1"/>
          </p:nvPr>
        </p:nvSpPr>
        <p:spPr/>
        <p:txBody>
          <a:bodyPr>
            <a:normAutofit/>
          </a:bodyPr>
          <a:lstStyle/>
          <a:p>
            <a:pPr algn="ctr">
              <a:buNone/>
            </a:pPr>
            <a:endParaRPr lang="en-US" sz="4800" dirty="0" smtClean="0"/>
          </a:p>
          <a:p>
            <a:pPr algn="ctr">
              <a:buNone/>
            </a:pPr>
            <a:endParaRPr lang="en-US" sz="4800" dirty="0" smtClean="0"/>
          </a:p>
          <a:p>
            <a:pPr algn="ctr">
              <a:buNone/>
            </a:pPr>
            <a:r>
              <a:rPr lang="en-US" sz="4800" b="1" dirty="0" smtClean="0">
                <a:solidFill>
                  <a:srgbClr val="FF0000"/>
                </a:solidFill>
              </a:rPr>
              <a:t>Guidelines for Writing Noise-Free Engineering Documents</a:t>
            </a:r>
            <a:endParaRPr lang="en-US" sz="4800" b="1" dirty="0">
              <a:solidFill>
                <a:srgbClr val="FF0000"/>
              </a:solidFill>
            </a:endParaRPr>
          </a:p>
        </p:txBody>
      </p:sp>
      <p:sp>
        <p:nvSpPr>
          <p:cNvPr id="4" name="Slide Number Placeholder 3"/>
          <p:cNvSpPr>
            <a:spLocks noGrp="1"/>
          </p:cNvSpPr>
          <p:nvPr>
            <p:ph type="sldNum" sz="quarter" idx="12"/>
          </p:nvPr>
        </p:nvSpPr>
        <p:spPr/>
        <p:txBody>
          <a:bodyPr/>
          <a:lstStyle/>
          <a:p>
            <a:fld id="{80308AC8-4FF8-4D57-A284-E5F42D9EAC2C}"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 Vagueness</a:t>
            </a:r>
            <a:endParaRPr lang="en-US" dirty="0"/>
          </a:p>
        </p:txBody>
      </p:sp>
      <p:sp>
        <p:nvSpPr>
          <p:cNvPr id="3" name="Content Placeholder 2"/>
          <p:cNvSpPr>
            <a:spLocks noGrp="1"/>
          </p:cNvSpPr>
          <p:nvPr>
            <p:ph idx="1"/>
          </p:nvPr>
        </p:nvSpPr>
        <p:spPr/>
        <p:txBody>
          <a:bodyPr/>
          <a:lstStyle/>
          <a:p>
            <a:r>
              <a:rPr lang="en-US" dirty="0" smtClean="0"/>
              <a:t>Try to be accurate in all information</a:t>
            </a:r>
          </a:p>
          <a:p>
            <a:endParaRPr lang="en-US" dirty="0" smtClean="0"/>
          </a:p>
          <a:p>
            <a:r>
              <a:rPr lang="en-US" b="1" i="1" dirty="0" smtClean="0">
                <a:solidFill>
                  <a:srgbClr val="C00000"/>
                </a:solidFill>
              </a:rPr>
              <a:t>Vague</a:t>
            </a:r>
            <a:r>
              <a:rPr lang="en-US" i="1" dirty="0" smtClean="0"/>
              <a:t>: The Robotics group is several weeks behind schedule.</a:t>
            </a:r>
          </a:p>
          <a:p>
            <a:r>
              <a:rPr lang="en-US" b="1" i="1" dirty="0" smtClean="0">
                <a:solidFill>
                  <a:srgbClr val="C00000"/>
                </a:solidFill>
              </a:rPr>
              <a:t>Useful</a:t>
            </a:r>
            <a:r>
              <a:rPr lang="en-US" i="1" dirty="0" smtClean="0"/>
              <a:t>: The Robotics group is six weeks behind schedule.</a:t>
            </a:r>
          </a:p>
          <a:p>
            <a:endParaRPr lang="en-US" i="1" dirty="0" smtClean="0"/>
          </a:p>
          <a:p>
            <a:r>
              <a:rPr lang="en-US" b="1" i="1" dirty="0" smtClean="0">
                <a:solidFill>
                  <a:srgbClr val="C00000"/>
                </a:solidFill>
              </a:rPr>
              <a:t>Vague</a:t>
            </a:r>
            <a:r>
              <a:rPr lang="en-US" i="1" dirty="0" smtClean="0"/>
              <a:t>: The CF553 runs faster than the RG562 but is much more expensive.</a:t>
            </a:r>
          </a:p>
          <a:p>
            <a:r>
              <a:rPr lang="en-US" b="1" i="1" dirty="0" smtClean="0">
                <a:solidFill>
                  <a:srgbClr val="C00000"/>
                </a:solidFill>
              </a:rPr>
              <a:t>Useful</a:t>
            </a:r>
            <a:r>
              <a:rPr lang="en-US" i="1" dirty="0" smtClean="0"/>
              <a:t>: The CF553 runs 84% faster than the RG562 but costs $2,840 more.</a:t>
            </a:r>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Coherence and Paragraph Structure</a:t>
            </a:r>
            <a:endParaRPr lang="en-US" dirty="0"/>
          </a:p>
        </p:txBody>
      </p:sp>
      <p:sp>
        <p:nvSpPr>
          <p:cNvPr id="3" name="Content Placeholder 2"/>
          <p:cNvSpPr>
            <a:spLocks noGrp="1"/>
          </p:cNvSpPr>
          <p:nvPr>
            <p:ph idx="1"/>
          </p:nvPr>
        </p:nvSpPr>
        <p:spPr/>
        <p:txBody>
          <a:bodyPr/>
          <a:lstStyle/>
          <a:p>
            <a:r>
              <a:rPr lang="en-US" dirty="0" smtClean="0"/>
              <a:t>coherence means how well the report takes the reader through its pages</a:t>
            </a:r>
          </a:p>
          <a:p>
            <a:r>
              <a:rPr lang="en-US" dirty="0" smtClean="0"/>
              <a:t>Strengthen the organization and flow of your ideas</a:t>
            </a:r>
          </a:p>
          <a:p>
            <a:pPr lvl="1"/>
            <a:r>
              <a:rPr lang="en-US" dirty="0" smtClean="0"/>
              <a:t>Interject short overview paragraphs at the beginning of sections</a:t>
            </a:r>
          </a:p>
          <a:p>
            <a:pPr lvl="1"/>
            <a:r>
              <a:rPr lang="en-US" dirty="0" smtClean="0"/>
              <a:t>Check the logic and sequence of paragraphs or groups of paragraphs</a:t>
            </a:r>
          </a:p>
          <a:p>
            <a:pPr lvl="1"/>
            <a:r>
              <a:rPr lang="en-US" dirty="0" smtClean="0"/>
              <a:t>Break paragraphs that go on too long</a:t>
            </a:r>
          </a:p>
          <a:p>
            <a:pPr lvl="1"/>
            <a:r>
              <a:rPr lang="en-US" dirty="0" smtClean="0"/>
              <a:t>Use simple words like </a:t>
            </a:r>
            <a:r>
              <a:rPr lang="en-US" i="1" dirty="0" smtClean="0"/>
              <a:t>therefore, thus, similarly, </a:t>
            </a:r>
            <a:r>
              <a:rPr lang="en-US" dirty="0" smtClean="0"/>
              <a:t>and </a:t>
            </a:r>
            <a:r>
              <a:rPr lang="en-US" i="1" dirty="0" smtClean="0"/>
              <a:t>unfortunately </a:t>
            </a:r>
            <a:r>
              <a:rPr lang="en-US" dirty="0" smtClean="0"/>
              <a:t>to clarify the relation between sentences</a:t>
            </a:r>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Coherence, Cont.</a:t>
            </a:r>
            <a:endParaRPr lang="en-US" dirty="0"/>
          </a:p>
        </p:txBody>
      </p:sp>
      <p:sp>
        <p:nvSpPr>
          <p:cNvPr id="3" name="Content Placeholder 2"/>
          <p:cNvSpPr>
            <a:spLocks noGrp="1"/>
          </p:cNvSpPr>
          <p:nvPr>
            <p:ph idx="1"/>
          </p:nvPr>
        </p:nvSpPr>
        <p:spPr/>
        <p:txBody>
          <a:bodyPr>
            <a:normAutofit fontScale="92500" lnSpcReduction="10000"/>
          </a:bodyPr>
          <a:lstStyle/>
          <a:p>
            <a:r>
              <a:rPr lang="en-US" b="1" i="1" dirty="0" smtClean="0">
                <a:solidFill>
                  <a:srgbClr val="002060"/>
                </a:solidFill>
              </a:rPr>
              <a:t>Coherence Problem: </a:t>
            </a:r>
          </a:p>
          <a:p>
            <a:pPr indent="1588">
              <a:buNone/>
            </a:pPr>
            <a:r>
              <a:rPr lang="en-US" i="1" dirty="0" smtClean="0"/>
              <a:t>The group’s long-range plans for the S-34B project have been </a:t>
            </a:r>
            <a:r>
              <a:rPr lang="en-US" dirty="0" smtClean="0"/>
              <a:t>extended. The completion date for the project is as originally planned.</a:t>
            </a:r>
          </a:p>
          <a:p>
            <a:r>
              <a:rPr lang="en-US" b="1" i="1" dirty="0" smtClean="0">
                <a:solidFill>
                  <a:srgbClr val="002060"/>
                </a:solidFill>
              </a:rPr>
              <a:t>Revision possibilities:</a:t>
            </a:r>
          </a:p>
          <a:p>
            <a:pPr>
              <a:buFont typeface="+mj-lt"/>
              <a:buAutoNum type="arabicPeriod"/>
            </a:pPr>
            <a:r>
              <a:rPr lang="en-US" dirty="0" smtClean="0"/>
              <a:t> The group’s long-range plans for the S-34B project have been extended. </a:t>
            </a:r>
            <a:r>
              <a:rPr lang="en-US" b="1" dirty="0" smtClean="0">
                <a:solidFill>
                  <a:srgbClr val="FF0000"/>
                </a:solidFill>
              </a:rPr>
              <a:t>Nevertheless,</a:t>
            </a:r>
            <a:r>
              <a:rPr lang="en-US" dirty="0" smtClean="0"/>
              <a:t> the completion date for the project is as originally planned.</a:t>
            </a:r>
          </a:p>
          <a:p>
            <a:pPr marL="457200" indent="-457200">
              <a:buFont typeface="+mj-lt"/>
              <a:buAutoNum type="arabicPeriod"/>
            </a:pPr>
            <a:r>
              <a:rPr lang="en-US" dirty="0" smtClean="0"/>
              <a:t>The group’s long-range plans for the S-34B project have been extended. </a:t>
            </a:r>
            <a:r>
              <a:rPr lang="en-US" b="1" dirty="0" smtClean="0">
                <a:solidFill>
                  <a:srgbClr val="FF0000"/>
                </a:solidFill>
              </a:rPr>
              <a:t>Unfortunately,</a:t>
            </a:r>
            <a:r>
              <a:rPr lang="en-US" dirty="0" smtClean="0"/>
              <a:t> the completion date for the project is as originally planned.</a:t>
            </a:r>
          </a:p>
          <a:p>
            <a:pPr marL="457200" indent="-457200">
              <a:buFont typeface="+mj-lt"/>
              <a:buAutoNum type="arabicPeriod"/>
            </a:pPr>
            <a:r>
              <a:rPr lang="en-US" b="1" dirty="0" smtClean="0">
                <a:solidFill>
                  <a:srgbClr val="FF0000"/>
                </a:solidFill>
              </a:rPr>
              <a:t>Even though </a:t>
            </a:r>
            <a:r>
              <a:rPr lang="en-US" dirty="0" smtClean="0"/>
              <a:t>the group’s long-range plans for the S-34B project have been extended, the completion date for the project is as originally planned.</a:t>
            </a:r>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Coherence, Cont.</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Poor Coherence</a:t>
            </a:r>
          </a:p>
          <a:p>
            <a:pPr indent="1588">
              <a:buNone/>
            </a:pPr>
            <a:r>
              <a:rPr lang="en-US" dirty="0" smtClean="0"/>
              <a:t>A significant disadvantage of the 125-H CRT is its high power consumption. To produce the high voltages and currents that are necessary to drive and deflect the electron beam, the tube requires substantial power. The 125-H CRT is inefficient because only about 10% to 20% of the power is converted into visible light at the surface of the screen. Portable display devices that run on batteries, where lower power consumption is necessary, are not suitable for the 125-H. We should consider other options before committing to purchase the 125-H.</a:t>
            </a:r>
          </a:p>
          <a:p>
            <a:r>
              <a:rPr lang="en-US" b="1" dirty="0" smtClean="0"/>
              <a:t>Effective Coherence with a Continuous Topic String</a:t>
            </a:r>
          </a:p>
          <a:p>
            <a:pPr indent="1588">
              <a:buNone/>
            </a:pPr>
            <a:r>
              <a:rPr lang="en-US" dirty="0" smtClean="0"/>
              <a:t>A significant disadvantage of the 125-H CRT is its high power consumption. </a:t>
            </a:r>
            <a:r>
              <a:rPr lang="en-US" b="1" i="1" dirty="0" smtClean="0">
                <a:solidFill>
                  <a:srgbClr val="FF0000"/>
                </a:solidFill>
              </a:rPr>
              <a:t>This </a:t>
            </a:r>
            <a:r>
              <a:rPr lang="en-US" b="1" dirty="0" smtClean="0">
                <a:solidFill>
                  <a:srgbClr val="FF0000"/>
                </a:solidFill>
              </a:rPr>
              <a:t>tube </a:t>
            </a:r>
            <a:r>
              <a:rPr lang="en-US" dirty="0" smtClean="0"/>
              <a:t>requires substantial power to produce the high voltages and currents that are necessary to drive and deflect the electron beam. </a:t>
            </a:r>
            <a:r>
              <a:rPr lang="en-US" b="1" i="1" dirty="0" smtClean="0">
                <a:solidFill>
                  <a:srgbClr val="FF0000"/>
                </a:solidFill>
              </a:rPr>
              <a:t>In addition</a:t>
            </a:r>
            <a:r>
              <a:rPr lang="en-US" b="1" dirty="0" smtClean="0">
                <a:solidFill>
                  <a:srgbClr val="FF0000"/>
                </a:solidFill>
              </a:rPr>
              <a:t>, the 125-H </a:t>
            </a:r>
            <a:r>
              <a:rPr lang="en-US" dirty="0" smtClean="0"/>
              <a:t>is inefficient—only about 10% to 20% of the power used by the tube is converted into visible light at the surface of the screen. </a:t>
            </a:r>
            <a:r>
              <a:rPr lang="en-US" b="1" i="1" dirty="0" smtClean="0">
                <a:solidFill>
                  <a:srgbClr val="FF0000"/>
                </a:solidFill>
              </a:rPr>
              <a:t>Thus</a:t>
            </a:r>
            <a:r>
              <a:rPr lang="en-US" b="1" dirty="0" smtClean="0">
                <a:solidFill>
                  <a:srgbClr val="FF0000"/>
                </a:solidFill>
              </a:rPr>
              <a:t>, the 125-H</a:t>
            </a:r>
            <a:r>
              <a:rPr lang="en-US" dirty="0" smtClean="0"/>
              <a:t> is poorly suited for portable display devices that run on batteries, where lower power consumption is necessary. </a:t>
            </a:r>
            <a:r>
              <a:rPr lang="en-US" b="1" i="1" dirty="0" smtClean="0">
                <a:solidFill>
                  <a:srgbClr val="FF0000"/>
                </a:solidFill>
              </a:rPr>
              <a:t>Because of this drawback</a:t>
            </a:r>
            <a:r>
              <a:rPr lang="en-US" dirty="0" smtClean="0">
                <a:solidFill>
                  <a:srgbClr val="0070C0"/>
                </a:solidFill>
              </a:rPr>
              <a:t>, </a:t>
            </a:r>
            <a:r>
              <a:rPr lang="en-US" dirty="0" smtClean="0"/>
              <a:t>we should consider other options before committing to purchase the 125-H.</a:t>
            </a:r>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Edit at Different Levels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First check the document for technical accuracy</a:t>
            </a:r>
          </a:p>
          <a:p>
            <a:r>
              <a:rPr lang="en-US" dirty="0" smtClean="0"/>
              <a:t>Next, edit the document with three levels</a:t>
            </a:r>
          </a:p>
          <a:p>
            <a:r>
              <a:rPr lang="en-US" dirty="0" smtClean="0"/>
              <a:t>Level 1:</a:t>
            </a:r>
          </a:p>
          <a:p>
            <a:pPr lvl="1"/>
            <a:r>
              <a:rPr lang="en-US" dirty="0" smtClean="0"/>
              <a:t>Overall content</a:t>
            </a:r>
          </a:p>
          <a:p>
            <a:pPr lvl="1"/>
            <a:r>
              <a:rPr lang="en-US" dirty="0" smtClean="0"/>
              <a:t>Organization</a:t>
            </a:r>
          </a:p>
          <a:p>
            <a:pPr lvl="1"/>
            <a:r>
              <a:rPr lang="en-US" dirty="0" smtClean="0"/>
              <a:t>Heading and Subheadings</a:t>
            </a:r>
          </a:p>
          <a:p>
            <a:pPr lvl="1"/>
            <a:r>
              <a:rPr lang="en-US" dirty="0" smtClean="0"/>
              <a:t>Lists, tables and figures</a:t>
            </a:r>
          </a:p>
          <a:p>
            <a:r>
              <a:rPr lang="en-US" dirty="0" smtClean="0"/>
              <a:t>Level 2:</a:t>
            </a:r>
          </a:p>
          <a:p>
            <a:pPr lvl="1"/>
            <a:r>
              <a:rPr lang="en-US" dirty="0" smtClean="0"/>
              <a:t>Wordiness</a:t>
            </a:r>
          </a:p>
          <a:p>
            <a:pPr lvl="1"/>
            <a:r>
              <a:rPr lang="en-US" dirty="0" smtClean="0"/>
              <a:t>Paragraph length</a:t>
            </a:r>
          </a:p>
          <a:p>
            <a:pPr lvl="1"/>
            <a:r>
              <a:rPr lang="en-US" dirty="0" smtClean="0"/>
              <a:t>Active voice and transitions</a:t>
            </a:r>
          </a:p>
          <a:p>
            <a:r>
              <a:rPr lang="en-US" dirty="0" smtClean="0"/>
              <a:t>Level 3:</a:t>
            </a:r>
          </a:p>
          <a:p>
            <a:pPr lvl="1"/>
            <a:r>
              <a:rPr lang="en-US" dirty="0" smtClean="0"/>
              <a:t>Spelling</a:t>
            </a:r>
          </a:p>
          <a:p>
            <a:pPr lvl="1"/>
            <a:r>
              <a:rPr lang="en-US" dirty="0" smtClean="0"/>
              <a:t>Punctuations</a:t>
            </a:r>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24</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Why Writing the Document</a:t>
            </a:r>
          </a:p>
          <a:p>
            <a:r>
              <a:rPr lang="en-US" dirty="0" smtClean="0"/>
              <a:t>Focus on the Readers</a:t>
            </a:r>
          </a:p>
          <a:p>
            <a:r>
              <a:rPr lang="en-US" dirty="0" smtClean="0"/>
              <a:t>Satisfy Document Specifications</a:t>
            </a:r>
          </a:p>
          <a:p>
            <a:r>
              <a:rPr lang="en-US" dirty="0" smtClean="0"/>
              <a:t>Get to the Point</a:t>
            </a:r>
          </a:p>
          <a:p>
            <a:r>
              <a:rPr lang="en-US" dirty="0" smtClean="0"/>
              <a:t>Present Material Logically</a:t>
            </a:r>
          </a:p>
          <a:p>
            <a:r>
              <a:rPr lang="en-US" dirty="0" smtClean="0"/>
              <a:t>Explain Clearly and Interestingly</a:t>
            </a:r>
          </a:p>
          <a:p>
            <a:r>
              <a:rPr lang="en-US" dirty="0" smtClean="0"/>
              <a:t>Make Your Ideas Accessible</a:t>
            </a:r>
          </a:p>
          <a:p>
            <a:r>
              <a:rPr lang="en-US" dirty="0" smtClean="0"/>
              <a:t>Use Efficient Wording</a:t>
            </a:r>
          </a:p>
          <a:p>
            <a:r>
              <a:rPr lang="en-US" dirty="0" smtClean="0"/>
              <a:t>Coherence and Paragraph Structure</a:t>
            </a:r>
          </a:p>
          <a:p>
            <a:r>
              <a:rPr lang="en-US" dirty="0" smtClean="0"/>
              <a:t>Edit at Different Levels</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Writing the Document</a:t>
            </a:r>
            <a:endParaRPr lang="en-US" dirty="0"/>
          </a:p>
        </p:txBody>
      </p:sp>
      <p:sp>
        <p:nvSpPr>
          <p:cNvPr id="3" name="Content Placeholder 2"/>
          <p:cNvSpPr>
            <a:spLocks noGrp="1"/>
          </p:cNvSpPr>
          <p:nvPr>
            <p:ph idx="1"/>
          </p:nvPr>
        </p:nvSpPr>
        <p:spPr>
          <a:xfrm>
            <a:off x="457200" y="1295400"/>
            <a:ext cx="8382000" cy="4830763"/>
          </a:xfrm>
        </p:spPr>
        <p:txBody>
          <a:bodyPr/>
          <a:lstStyle/>
          <a:p>
            <a:r>
              <a:rPr lang="en-US" dirty="0" smtClean="0"/>
              <a:t>Generally to inform people or persuade them</a:t>
            </a:r>
          </a:p>
          <a:p>
            <a:r>
              <a:rPr lang="en-US" dirty="0" smtClean="0"/>
              <a:t>You should </a:t>
            </a:r>
            <a:r>
              <a:rPr lang="en-US" b="1" u="sng" dirty="0" smtClean="0">
                <a:solidFill>
                  <a:srgbClr val="FF0000"/>
                </a:solidFill>
              </a:rPr>
              <a:t>focus</a:t>
            </a:r>
            <a:r>
              <a:rPr lang="en-US" dirty="0" smtClean="0"/>
              <a:t> on the goal:</a:t>
            </a:r>
          </a:p>
          <a:p>
            <a:endParaRPr lang="en-US" dirty="0" smtClean="0"/>
          </a:p>
          <a:p>
            <a:r>
              <a:rPr lang="en-US" b="1" dirty="0" smtClean="0">
                <a:solidFill>
                  <a:srgbClr val="FF0000"/>
                </a:solidFill>
              </a:rPr>
              <a:t>Inform</a:t>
            </a:r>
            <a:r>
              <a:rPr lang="en-US" dirty="0" smtClean="0"/>
              <a:t>: provide information, not expecting any action</a:t>
            </a:r>
          </a:p>
          <a:p>
            <a:r>
              <a:rPr lang="en-US" b="1" dirty="0" smtClean="0">
                <a:solidFill>
                  <a:srgbClr val="FF0000"/>
                </a:solidFill>
              </a:rPr>
              <a:t>Request</a:t>
            </a:r>
            <a:r>
              <a:rPr lang="en-US" dirty="0" smtClean="0"/>
              <a:t>: to get permission, approval, help, or funding</a:t>
            </a:r>
          </a:p>
          <a:p>
            <a:r>
              <a:rPr lang="en-US" b="1" dirty="0" smtClean="0">
                <a:solidFill>
                  <a:srgbClr val="FF0000"/>
                </a:solidFill>
              </a:rPr>
              <a:t>Instruct</a:t>
            </a:r>
            <a:r>
              <a:rPr lang="en-US" dirty="0" smtClean="0"/>
              <a:t>: give instructions, or procedures</a:t>
            </a:r>
          </a:p>
          <a:p>
            <a:r>
              <a:rPr lang="en-US" b="1" dirty="0" smtClean="0">
                <a:solidFill>
                  <a:srgbClr val="FF0000"/>
                </a:solidFill>
              </a:rPr>
              <a:t>Propose</a:t>
            </a:r>
            <a:r>
              <a:rPr lang="en-US" dirty="0" smtClean="0"/>
              <a:t>: suggest action or respond to a request for a proposal</a:t>
            </a:r>
          </a:p>
          <a:p>
            <a:r>
              <a:rPr lang="en-US" b="1" dirty="0" smtClean="0">
                <a:solidFill>
                  <a:srgbClr val="FF0000"/>
                </a:solidFill>
              </a:rPr>
              <a:t>Recommend</a:t>
            </a:r>
            <a:r>
              <a:rPr lang="en-US" dirty="0" smtClean="0"/>
              <a:t>: suggest an action or series of actions</a:t>
            </a:r>
          </a:p>
          <a:p>
            <a:r>
              <a:rPr lang="en-US" b="1" dirty="0" smtClean="0">
                <a:solidFill>
                  <a:srgbClr val="FF0000"/>
                </a:solidFill>
              </a:rPr>
              <a:t>Persuade</a:t>
            </a:r>
            <a:r>
              <a:rPr lang="en-US" dirty="0" smtClean="0"/>
              <a:t>: convince my readers, or change their behavior</a:t>
            </a:r>
          </a:p>
          <a:p>
            <a:r>
              <a:rPr lang="en-US" b="1" dirty="0" smtClean="0">
                <a:solidFill>
                  <a:srgbClr val="FF0000"/>
                </a:solidFill>
              </a:rPr>
              <a:t>Record</a:t>
            </a:r>
            <a:r>
              <a:rPr lang="en-US" dirty="0" smtClean="0"/>
              <a:t>: document how something was done</a:t>
            </a:r>
          </a:p>
          <a:p>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Focus on the Readers</a:t>
            </a:r>
            <a:endParaRPr lang="en-US" dirty="0"/>
          </a:p>
        </p:txBody>
      </p:sp>
      <p:sp>
        <p:nvSpPr>
          <p:cNvPr id="3" name="Content Placeholder 2"/>
          <p:cNvSpPr>
            <a:spLocks noGrp="1"/>
          </p:cNvSpPr>
          <p:nvPr>
            <p:ph idx="1"/>
          </p:nvPr>
        </p:nvSpPr>
        <p:spPr/>
        <p:txBody>
          <a:bodyPr/>
          <a:lstStyle/>
          <a:p>
            <a:r>
              <a:rPr lang="en-US" dirty="0" smtClean="0"/>
              <a:t>You expect the document to make results on readers</a:t>
            </a:r>
          </a:p>
          <a:p>
            <a:endParaRPr lang="en-US" dirty="0" smtClean="0"/>
          </a:p>
          <a:p>
            <a:r>
              <a:rPr lang="en-US" dirty="0" smtClean="0"/>
              <a:t>You need to know the reader’s:</a:t>
            </a:r>
          </a:p>
          <a:p>
            <a:pPr lvl="1"/>
            <a:r>
              <a:rPr lang="en-US" dirty="0" smtClean="0"/>
              <a:t>Knowledge</a:t>
            </a:r>
          </a:p>
          <a:p>
            <a:pPr lvl="1"/>
            <a:r>
              <a:rPr lang="en-US" dirty="0" smtClean="0"/>
              <a:t>Ability</a:t>
            </a:r>
          </a:p>
          <a:p>
            <a:pPr lvl="1"/>
            <a:r>
              <a:rPr lang="en-US" dirty="0" smtClean="0"/>
              <a:t>Interest</a:t>
            </a:r>
          </a:p>
          <a:p>
            <a:endParaRPr lang="en-US" dirty="0" smtClean="0"/>
          </a:p>
          <a:p>
            <a:r>
              <a:rPr lang="en-US" b="1" dirty="0" smtClean="0">
                <a:solidFill>
                  <a:srgbClr val="FF0000"/>
                </a:solidFill>
              </a:rPr>
              <a:t>Knowledge</a:t>
            </a:r>
            <a:r>
              <a:rPr lang="en-US" dirty="0" smtClean="0"/>
              <a:t>:  Background on the topic</a:t>
            </a:r>
          </a:p>
          <a:p>
            <a:r>
              <a:rPr lang="en-US" b="1" dirty="0" smtClean="0">
                <a:solidFill>
                  <a:srgbClr val="FF0000"/>
                </a:solidFill>
              </a:rPr>
              <a:t>Ability</a:t>
            </a:r>
            <a:r>
              <a:rPr lang="en-US" dirty="0" smtClean="0"/>
              <a:t>: Level of information readers can understand</a:t>
            </a:r>
          </a:p>
          <a:p>
            <a:r>
              <a:rPr lang="en-US" b="1" dirty="0" smtClean="0">
                <a:solidFill>
                  <a:srgbClr val="FF0000"/>
                </a:solidFill>
              </a:rPr>
              <a:t>Interest</a:t>
            </a:r>
            <a:r>
              <a:rPr lang="en-US" dirty="0" smtClean="0"/>
              <a:t>: If readers needs details or not</a:t>
            </a:r>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Satisfy Document Specifications</a:t>
            </a:r>
            <a:endParaRPr lang="en-US" dirty="0"/>
          </a:p>
        </p:txBody>
      </p:sp>
      <p:sp>
        <p:nvSpPr>
          <p:cNvPr id="3" name="Content Placeholder 2"/>
          <p:cNvSpPr>
            <a:spLocks noGrp="1"/>
          </p:cNvSpPr>
          <p:nvPr>
            <p:ph idx="1"/>
          </p:nvPr>
        </p:nvSpPr>
        <p:spPr/>
        <p:txBody>
          <a:bodyPr/>
          <a:lstStyle/>
          <a:p>
            <a:r>
              <a:rPr lang="en-US" dirty="0" smtClean="0"/>
              <a:t>Often times there are certain specifications that must be followed</a:t>
            </a:r>
          </a:p>
          <a:p>
            <a:r>
              <a:rPr lang="en-US" dirty="0" smtClean="0"/>
              <a:t>The IEEE specifications are one example</a:t>
            </a:r>
          </a:p>
          <a:p>
            <a:r>
              <a:rPr lang="en-US" dirty="0" smtClean="0"/>
              <a:t>See also the ITAC specifications for writing proposals</a:t>
            </a:r>
          </a:p>
          <a:p>
            <a:r>
              <a:rPr lang="en-US" dirty="0" smtClean="0"/>
              <a:t>Specifications may include:</a:t>
            </a:r>
          </a:p>
          <a:p>
            <a:pPr lvl="1"/>
            <a:r>
              <a:rPr lang="en-US" dirty="0" smtClean="0"/>
              <a:t>Organization</a:t>
            </a:r>
          </a:p>
          <a:p>
            <a:pPr lvl="1"/>
            <a:r>
              <a:rPr lang="en-US" dirty="0" smtClean="0"/>
              <a:t>Style</a:t>
            </a:r>
          </a:p>
          <a:p>
            <a:pPr lvl="1"/>
            <a:r>
              <a:rPr lang="en-US" dirty="0" smtClean="0"/>
              <a:t>Number of words and pages</a:t>
            </a:r>
          </a:p>
          <a:p>
            <a:pPr lvl="1"/>
            <a:r>
              <a:rPr lang="en-US" dirty="0" smtClean="0"/>
              <a:t>Content (required sections)</a:t>
            </a:r>
          </a:p>
          <a:p>
            <a:pPr lvl="1"/>
            <a:r>
              <a:rPr lang="en-US" dirty="0" smtClean="0"/>
              <a:t>Font</a:t>
            </a:r>
          </a:p>
          <a:p>
            <a:pPr lvl="1"/>
            <a:r>
              <a:rPr lang="en-US" dirty="0" smtClean="0"/>
              <a:t>Margins</a:t>
            </a:r>
          </a:p>
          <a:p>
            <a:pPr lvl="1"/>
            <a:r>
              <a:rPr lang="en-US" dirty="0" smtClean="0"/>
              <a:t>Etc</a:t>
            </a:r>
          </a:p>
        </p:txBody>
      </p:sp>
      <p:sp>
        <p:nvSpPr>
          <p:cNvPr id="4" name="Slide Number Placeholder 3"/>
          <p:cNvSpPr>
            <a:spLocks noGrp="1"/>
          </p:cNvSpPr>
          <p:nvPr>
            <p:ph type="sldNum" sz="quarter" idx="12"/>
          </p:nvPr>
        </p:nvSpPr>
        <p:spPr/>
        <p:txBody>
          <a:bodyPr/>
          <a:lstStyle/>
          <a:p>
            <a:fld id="{80308AC8-4FF8-4D57-A284-E5F42D9EAC2C}"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 to the Point</a:t>
            </a:r>
            <a:endParaRPr lang="en-US" dirty="0"/>
          </a:p>
        </p:txBody>
      </p:sp>
      <p:sp>
        <p:nvSpPr>
          <p:cNvPr id="3" name="Content Placeholder 2"/>
          <p:cNvSpPr>
            <a:spLocks noGrp="1"/>
          </p:cNvSpPr>
          <p:nvPr>
            <p:ph idx="1"/>
          </p:nvPr>
        </p:nvSpPr>
        <p:spPr/>
        <p:txBody>
          <a:bodyPr/>
          <a:lstStyle/>
          <a:p>
            <a:r>
              <a:rPr lang="en-US" dirty="0" smtClean="0"/>
              <a:t>When possible provide the most important information first</a:t>
            </a:r>
          </a:p>
          <a:p>
            <a:r>
              <a:rPr lang="en-US" dirty="0" smtClean="0"/>
              <a:t>Early in the abstract, summary or introduction provide:</a:t>
            </a:r>
          </a:p>
          <a:p>
            <a:pPr lvl="1"/>
            <a:r>
              <a:rPr lang="en-US" dirty="0" smtClean="0"/>
              <a:t>Main ideas and points</a:t>
            </a:r>
          </a:p>
          <a:p>
            <a:pPr lvl="1"/>
            <a:r>
              <a:rPr lang="en-US" dirty="0" smtClean="0"/>
              <a:t>Key findings</a:t>
            </a:r>
          </a:p>
          <a:p>
            <a:pPr lvl="1"/>
            <a:r>
              <a:rPr lang="en-US" dirty="0" smtClean="0"/>
              <a:t>Recommendations</a:t>
            </a:r>
          </a:p>
          <a:p>
            <a:pPr lvl="1"/>
            <a:r>
              <a:rPr lang="en-US" dirty="0" smtClean="0"/>
              <a:t>Conclusion</a:t>
            </a:r>
          </a:p>
          <a:p>
            <a:r>
              <a:rPr lang="en-US" b="1" dirty="0" smtClean="0">
                <a:solidFill>
                  <a:srgbClr val="FF0000"/>
                </a:solidFill>
              </a:rPr>
              <a:t>Remember</a:t>
            </a:r>
            <a:r>
              <a:rPr lang="en-US" dirty="0" smtClean="0"/>
              <a:t>: busy readers may only read the abstract and introduction</a:t>
            </a:r>
          </a:p>
          <a:p>
            <a:r>
              <a:rPr lang="en-US" dirty="0" smtClean="0"/>
              <a:t>Must be clear with facts and opinions:</a:t>
            </a:r>
          </a:p>
          <a:p>
            <a:pPr lvl="1"/>
            <a:r>
              <a:rPr lang="en-US" dirty="0" smtClean="0"/>
              <a:t>Facts: This laptop includes 1 TB hard disk and 4GB of RAM</a:t>
            </a:r>
          </a:p>
          <a:p>
            <a:pPr lvl="1"/>
            <a:r>
              <a:rPr lang="en-US" dirty="0" smtClean="0"/>
              <a:t>Opinion: This laptop is appropriate for our project</a:t>
            </a:r>
          </a:p>
          <a:p>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 Material Logically</a:t>
            </a:r>
            <a:endParaRPr lang="en-US" dirty="0"/>
          </a:p>
        </p:txBody>
      </p:sp>
      <p:sp>
        <p:nvSpPr>
          <p:cNvPr id="3" name="Content Placeholder 2"/>
          <p:cNvSpPr>
            <a:spLocks noGrp="1"/>
          </p:cNvSpPr>
          <p:nvPr>
            <p:ph idx="1"/>
          </p:nvPr>
        </p:nvSpPr>
        <p:spPr/>
        <p:txBody>
          <a:bodyPr>
            <a:normAutofit/>
          </a:bodyPr>
          <a:lstStyle/>
          <a:p>
            <a:r>
              <a:rPr lang="en-US" dirty="0" smtClean="0"/>
              <a:t>Before writing a document we must spend some time thinking about its organization</a:t>
            </a:r>
          </a:p>
          <a:p>
            <a:r>
              <a:rPr lang="en-US" dirty="0" smtClean="0"/>
              <a:t>There are several possibilities: </a:t>
            </a:r>
          </a:p>
          <a:p>
            <a:pPr lvl="1"/>
            <a:r>
              <a:rPr lang="en-US" b="1" dirty="0" smtClean="0">
                <a:solidFill>
                  <a:srgbClr val="FF0000"/>
                </a:solidFill>
              </a:rPr>
              <a:t>Time organization</a:t>
            </a:r>
            <a:r>
              <a:rPr lang="en-US" dirty="0" smtClean="0"/>
              <a:t>: provide material in a time order</a:t>
            </a:r>
            <a:endParaRPr lang="en-US" i="1" dirty="0" smtClean="0"/>
          </a:p>
          <a:p>
            <a:pPr lvl="1"/>
            <a:r>
              <a:rPr lang="en-US" b="1" dirty="0" smtClean="0">
                <a:solidFill>
                  <a:srgbClr val="FF0000"/>
                </a:solidFill>
              </a:rPr>
              <a:t>Descriptive organization</a:t>
            </a:r>
            <a:r>
              <a:rPr lang="en-US" dirty="0" smtClean="0"/>
              <a:t>: description of </a:t>
            </a:r>
            <a:r>
              <a:rPr lang="en-US" i="1" dirty="0" smtClean="0"/>
              <a:t>one physical point to another</a:t>
            </a:r>
          </a:p>
          <a:p>
            <a:pPr lvl="1"/>
            <a:r>
              <a:rPr lang="en-US" b="1" dirty="0" smtClean="0">
                <a:solidFill>
                  <a:srgbClr val="FF0000"/>
                </a:solidFill>
              </a:rPr>
              <a:t>Organization by order of importance</a:t>
            </a:r>
            <a:r>
              <a:rPr lang="en-US" dirty="0" smtClean="0"/>
              <a:t>: present points from the </a:t>
            </a:r>
            <a:r>
              <a:rPr lang="en-US" i="1" dirty="0" smtClean="0"/>
              <a:t>most to the least important, or </a:t>
            </a:r>
            <a:r>
              <a:rPr lang="en-US" dirty="0" smtClean="0"/>
              <a:t>vice versa</a:t>
            </a:r>
          </a:p>
          <a:p>
            <a:pPr lvl="1"/>
            <a:r>
              <a:rPr lang="en-US" b="1" dirty="0" smtClean="0">
                <a:solidFill>
                  <a:srgbClr val="FF0000"/>
                </a:solidFill>
              </a:rPr>
              <a:t>Organization by level of difficulty</a:t>
            </a:r>
            <a:r>
              <a:rPr lang="en-US" dirty="0" smtClean="0"/>
              <a:t>: present in order of </a:t>
            </a:r>
            <a:r>
              <a:rPr lang="en-US" i="1" dirty="0" smtClean="0"/>
              <a:t>familiarity or difficulty</a:t>
            </a:r>
          </a:p>
          <a:p>
            <a:pPr lvl="1"/>
            <a:r>
              <a:rPr lang="en-US" b="1" dirty="0" smtClean="0">
                <a:solidFill>
                  <a:srgbClr val="FF0000"/>
                </a:solidFill>
              </a:rPr>
              <a:t>General-to-specific organization</a:t>
            </a:r>
            <a:r>
              <a:rPr lang="en-US" dirty="0" smtClean="0"/>
              <a:t>: Moving from the </a:t>
            </a:r>
            <a:r>
              <a:rPr lang="en-US" i="1" dirty="0" smtClean="0"/>
              <a:t>general to the specific</a:t>
            </a:r>
          </a:p>
        </p:txBody>
      </p:sp>
      <p:sp>
        <p:nvSpPr>
          <p:cNvPr id="4" name="Slide Number Placeholder 3"/>
          <p:cNvSpPr>
            <a:spLocks noGrp="1"/>
          </p:cNvSpPr>
          <p:nvPr>
            <p:ph type="sldNum" sz="quarter" idx="12"/>
          </p:nvPr>
        </p:nvSpPr>
        <p:spPr/>
        <p:txBody>
          <a:bodyPr/>
          <a:lstStyle/>
          <a:p>
            <a:fld id="{80308AC8-4FF8-4D57-A284-E5F42D9EAC2C}"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Explain Clearly and Interestingly</a:t>
            </a:r>
            <a:endParaRPr lang="en-US" dirty="0"/>
          </a:p>
        </p:txBody>
      </p:sp>
      <p:sp>
        <p:nvSpPr>
          <p:cNvPr id="3" name="Content Placeholder 2"/>
          <p:cNvSpPr>
            <a:spLocks noGrp="1"/>
          </p:cNvSpPr>
          <p:nvPr>
            <p:ph idx="1"/>
          </p:nvPr>
        </p:nvSpPr>
        <p:spPr>
          <a:xfrm>
            <a:off x="457200" y="1295400"/>
            <a:ext cx="8229600" cy="5181600"/>
          </a:xfrm>
        </p:spPr>
        <p:txBody>
          <a:bodyPr>
            <a:noAutofit/>
          </a:bodyPr>
          <a:lstStyle/>
          <a:p>
            <a:r>
              <a:rPr lang="en-US" dirty="0" smtClean="0"/>
              <a:t>Use tools to make the document clear and appealing</a:t>
            </a:r>
          </a:p>
          <a:p>
            <a:r>
              <a:rPr lang="en-US" b="1" dirty="0" smtClean="0">
                <a:solidFill>
                  <a:srgbClr val="FF0000"/>
                </a:solidFill>
              </a:rPr>
              <a:t>Definitions</a:t>
            </a:r>
            <a:r>
              <a:rPr lang="en-US" dirty="0" smtClean="0"/>
              <a:t>: define unfamiliar terms</a:t>
            </a:r>
          </a:p>
          <a:p>
            <a:r>
              <a:rPr lang="en-US" b="1" dirty="0" smtClean="0">
                <a:solidFill>
                  <a:srgbClr val="FF0000"/>
                </a:solidFill>
              </a:rPr>
              <a:t>Examples</a:t>
            </a:r>
            <a:r>
              <a:rPr lang="en-US" dirty="0" smtClean="0"/>
              <a:t>:  Examples are very useful in clarifying points </a:t>
            </a:r>
          </a:p>
          <a:p>
            <a:r>
              <a:rPr lang="en-US" b="1" dirty="0" smtClean="0">
                <a:solidFill>
                  <a:srgbClr val="FF0000"/>
                </a:solidFill>
              </a:rPr>
              <a:t>Importance</a:t>
            </a:r>
            <a:r>
              <a:rPr lang="en-US" dirty="0" smtClean="0"/>
              <a:t>: Stress on the important of  a topic using real life scenarios or application </a:t>
            </a:r>
          </a:p>
          <a:p>
            <a:r>
              <a:rPr lang="en-US" b="1" dirty="0" smtClean="0">
                <a:solidFill>
                  <a:srgbClr val="FF0000"/>
                </a:solidFill>
              </a:rPr>
              <a:t>Cause and effects (reasons)</a:t>
            </a:r>
            <a:r>
              <a:rPr lang="en-US" dirty="0" smtClean="0"/>
              <a:t>: Mention different causes or effects, problems and solutions</a:t>
            </a:r>
          </a:p>
          <a:p>
            <a:r>
              <a:rPr lang="en-US" b="1" dirty="0" smtClean="0">
                <a:solidFill>
                  <a:srgbClr val="FF0000"/>
                </a:solidFill>
              </a:rPr>
              <a:t>Process explanation</a:t>
            </a:r>
            <a:r>
              <a:rPr lang="en-US" dirty="0" smtClean="0"/>
              <a:t>: step by step explanation of a procedure</a:t>
            </a:r>
          </a:p>
          <a:p>
            <a:r>
              <a:rPr lang="en-US" b="1" dirty="0" smtClean="0">
                <a:solidFill>
                  <a:srgbClr val="FF0000"/>
                </a:solidFill>
              </a:rPr>
              <a:t>History</a:t>
            </a:r>
            <a:r>
              <a:rPr lang="en-US" dirty="0" smtClean="0"/>
              <a:t>: historical background</a:t>
            </a:r>
            <a:endParaRPr lang="en-US" dirty="0"/>
          </a:p>
        </p:txBody>
      </p:sp>
      <p:sp>
        <p:nvSpPr>
          <p:cNvPr id="4" name="Slide Number Placeholder 3"/>
          <p:cNvSpPr>
            <a:spLocks noGrp="1"/>
          </p:cNvSpPr>
          <p:nvPr>
            <p:ph type="sldNum" sz="quarter" idx="12"/>
          </p:nvPr>
        </p:nvSpPr>
        <p:spPr/>
        <p:txBody>
          <a:bodyPr/>
          <a:lstStyle/>
          <a:p>
            <a:fld id="{80308AC8-4FF8-4D57-A284-E5F42D9EAC2C}" type="slidenum">
              <a:rPr lang="en-US" smtClean="0"/>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3130</TotalTime>
  <Words>1944</Words>
  <Application>Microsoft Office PowerPoint</Application>
  <PresentationFormat>On-screen Show (4:3)</PresentationFormat>
  <Paragraphs>237</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EE x12 Technical Reports Writing Lecture 4 and 5</vt:lpstr>
      <vt:lpstr>Chapter 3</vt:lpstr>
      <vt:lpstr>Outline</vt:lpstr>
      <vt:lpstr>Why Writing the Document</vt:lpstr>
      <vt:lpstr>Focus on the Readers</vt:lpstr>
      <vt:lpstr>Satisfy Document Specifications</vt:lpstr>
      <vt:lpstr>Get to the Point</vt:lpstr>
      <vt:lpstr>Present Material Logically</vt:lpstr>
      <vt:lpstr>Explain Clearly and Interestingly</vt:lpstr>
      <vt:lpstr>Make Your Ideas Accessible</vt:lpstr>
      <vt:lpstr>Bulleted and Numbered Lists</vt:lpstr>
      <vt:lpstr>Lists: Parallel Phrasing</vt:lpstr>
      <vt:lpstr>Use Efficient Wording</vt:lpstr>
      <vt:lpstr>Remove Redundant Wording</vt:lpstr>
      <vt:lpstr>Avoid Unnecessary Passive Voice</vt:lpstr>
      <vt:lpstr>Unnecessary Use for Verb “to be”</vt:lpstr>
      <vt:lpstr>Mind-Numbing Noun Stacks</vt:lpstr>
      <vt:lpstr>Avoid Ambiguity</vt:lpstr>
      <vt:lpstr>Avoid Ambiguity, cont</vt:lpstr>
      <vt:lpstr>Avoid Vagueness</vt:lpstr>
      <vt:lpstr>Coherence and Paragraph Structure</vt:lpstr>
      <vt:lpstr>Coherence, Cont.</vt:lpstr>
      <vt:lpstr>Coherence, Cont.</vt:lpstr>
      <vt:lpstr>Edit at Different Levels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Discrete Fourier Transform</dc:title>
  <dc:creator>Essam Sourour</dc:creator>
  <cp:lastModifiedBy>Essam Sourour</cp:lastModifiedBy>
  <cp:revision>683</cp:revision>
  <dcterms:created xsi:type="dcterms:W3CDTF">2006-08-16T00:00:00Z</dcterms:created>
  <dcterms:modified xsi:type="dcterms:W3CDTF">2014-12-16T14:31:32Z</dcterms:modified>
</cp:coreProperties>
</file>